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4"/>
  </p:notesMasterIdLst>
  <p:sldIdLst>
    <p:sldId id="256" r:id="rId2"/>
    <p:sldId id="1265" r:id="rId3"/>
    <p:sldId id="1420" r:id="rId4"/>
    <p:sldId id="1269" r:id="rId5"/>
    <p:sldId id="467" r:id="rId6"/>
    <p:sldId id="594" r:id="rId7"/>
    <p:sldId id="1282" r:id="rId8"/>
    <p:sldId id="1283" r:id="rId9"/>
    <p:sldId id="1271" r:id="rId10"/>
    <p:sldId id="1272" r:id="rId11"/>
    <p:sldId id="1274" r:id="rId12"/>
    <p:sldId id="1321" r:id="rId13"/>
    <p:sldId id="1387" r:id="rId14"/>
    <p:sldId id="1389" r:id="rId15"/>
    <p:sldId id="1401" r:id="rId16"/>
    <p:sldId id="1284" r:id="rId17"/>
    <p:sldId id="1287" r:id="rId18"/>
    <p:sldId id="1288" r:id="rId19"/>
    <p:sldId id="545" r:id="rId20"/>
    <p:sldId id="555" r:id="rId21"/>
    <p:sldId id="1410" r:id="rId22"/>
    <p:sldId id="1411" r:id="rId23"/>
    <p:sldId id="1412" r:id="rId24"/>
    <p:sldId id="1413" r:id="rId25"/>
    <p:sldId id="1414" r:id="rId26"/>
    <p:sldId id="1417" r:id="rId27"/>
    <p:sldId id="1418" r:id="rId28"/>
    <p:sldId id="1419" r:id="rId29"/>
    <p:sldId id="1402" r:id="rId30"/>
    <p:sldId id="1403" r:id="rId31"/>
    <p:sldId id="1404" r:id="rId32"/>
    <p:sldId id="1405" r:id="rId33"/>
    <p:sldId id="1406" r:id="rId34"/>
    <p:sldId id="1407" r:id="rId35"/>
    <p:sldId id="1408" r:id="rId36"/>
    <p:sldId id="1409" r:id="rId37"/>
    <p:sldId id="1421" r:id="rId38"/>
    <p:sldId id="1422" r:id="rId39"/>
    <p:sldId id="1423" r:id="rId40"/>
    <p:sldId id="1446" r:id="rId41"/>
    <p:sldId id="1447" r:id="rId42"/>
    <p:sldId id="1448" r:id="rId43"/>
    <p:sldId id="1449" r:id="rId44"/>
    <p:sldId id="1450" r:id="rId45"/>
    <p:sldId id="1451" r:id="rId46"/>
    <p:sldId id="1452" r:id="rId47"/>
    <p:sldId id="1453" r:id="rId48"/>
    <p:sldId id="1454" r:id="rId49"/>
    <p:sldId id="1455" r:id="rId50"/>
    <p:sldId id="1456" r:id="rId51"/>
    <p:sldId id="1457" r:id="rId52"/>
    <p:sldId id="1458" r:id="rId53"/>
    <p:sldId id="1459" r:id="rId54"/>
    <p:sldId id="1460" r:id="rId55"/>
    <p:sldId id="1461" r:id="rId56"/>
    <p:sldId id="1462" r:id="rId57"/>
    <p:sldId id="1463" r:id="rId58"/>
    <p:sldId id="1464" r:id="rId59"/>
    <p:sldId id="1465" r:id="rId60"/>
    <p:sldId id="1466" r:id="rId61"/>
    <p:sldId id="1467" r:id="rId62"/>
    <p:sldId id="1468" r:id="rId63"/>
    <p:sldId id="1469" r:id="rId64"/>
    <p:sldId id="1471" r:id="rId65"/>
    <p:sldId id="1472" r:id="rId66"/>
    <p:sldId id="1473" r:id="rId67"/>
    <p:sldId id="1474" r:id="rId68"/>
    <p:sldId id="1475" r:id="rId69"/>
    <p:sldId id="1476" r:id="rId70"/>
    <p:sldId id="1477" r:id="rId71"/>
    <p:sldId id="1478" r:id="rId72"/>
    <p:sldId id="1479" r:id="rId73"/>
    <p:sldId id="1480" r:id="rId74"/>
    <p:sldId id="1481" r:id="rId75"/>
    <p:sldId id="1482" r:id="rId76"/>
    <p:sldId id="1483" r:id="rId77"/>
    <p:sldId id="1484" r:id="rId78"/>
    <p:sldId id="1485" r:id="rId79"/>
    <p:sldId id="1486" r:id="rId80"/>
    <p:sldId id="1493" r:id="rId81"/>
    <p:sldId id="1495" r:id="rId82"/>
    <p:sldId id="1496" r:id="rId83"/>
    <p:sldId id="1497" r:id="rId84"/>
    <p:sldId id="1498" r:id="rId85"/>
    <p:sldId id="1499" r:id="rId86"/>
    <p:sldId id="1500" r:id="rId87"/>
    <p:sldId id="1501" r:id="rId88"/>
    <p:sldId id="1502" r:id="rId89"/>
    <p:sldId id="1503" r:id="rId90"/>
    <p:sldId id="1504" r:id="rId91"/>
    <p:sldId id="1505" r:id="rId92"/>
    <p:sldId id="1506" r:id="rId93"/>
    <p:sldId id="1507" r:id="rId94"/>
    <p:sldId id="1508" r:id="rId95"/>
    <p:sldId id="1509" r:id="rId96"/>
    <p:sldId id="1510" r:id="rId97"/>
    <p:sldId id="1511" r:id="rId98"/>
    <p:sldId id="1512" r:id="rId99"/>
    <p:sldId id="1513" r:id="rId100"/>
    <p:sldId id="1515" r:id="rId101"/>
    <p:sldId id="1516" r:id="rId102"/>
    <p:sldId id="1517" r:id="rId103"/>
    <p:sldId id="1427" r:id="rId104"/>
    <p:sldId id="1428" r:id="rId105"/>
    <p:sldId id="1429" r:id="rId106"/>
    <p:sldId id="1430" r:id="rId107"/>
    <p:sldId id="1431" r:id="rId108"/>
    <p:sldId id="1432" r:id="rId109"/>
    <p:sldId id="1433" r:id="rId110"/>
    <p:sldId id="1434" r:id="rId111"/>
    <p:sldId id="1435" r:id="rId112"/>
    <p:sldId id="1436" r:id="rId113"/>
    <p:sldId id="1437" r:id="rId114"/>
    <p:sldId id="1438" r:id="rId115"/>
    <p:sldId id="1439" r:id="rId116"/>
    <p:sldId id="1440" r:id="rId117"/>
    <p:sldId id="1441" r:id="rId118"/>
    <p:sldId id="1442" r:id="rId119"/>
    <p:sldId id="1443" r:id="rId120"/>
    <p:sldId id="1444" r:id="rId121"/>
    <p:sldId id="1445" r:id="rId122"/>
    <p:sldId id="1425" r:id="rId12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55" autoAdjust="0"/>
    <p:restoredTop sz="92362" autoAdjust="0"/>
  </p:normalViewPr>
  <p:slideViewPr>
    <p:cSldViewPr snapToGrid="0">
      <p:cViewPr varScale="1">
        <p:scale>
          <a:sx n="68" d="100"/>
          <a:sy n="68" d="100"/>
        </p:scale>
        <p:origin x="5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C3B95-460C-4827-BD01-574D586352A7}" type="datetimeFigureOut">
              <a:rPr lang="tr-TR" smtClean="0"/>
              <a:t>25.04.2025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9DE97-5621-4D01-B8AB-3BDE17DF43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2480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9DE97-5621-4D01-B8AB-3BDE17DF43A4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3905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9DE97-5621-4D01-B8AB-3BDE17DF43A4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2602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46046B9-B4C2-4BD2-885D-91572E0643B3}" type="slidenum">
              <a:rPr lang="en-US" altLang="en-US" smtClean="0"/>
              <a:pPr eaLnBrk="1" hangingPunct="1"/>
              <a:t>19</a:t>
            </a:fld>
            <a:endParaRPr lang="en-US" altLang="en-US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24B204-0694-4579-A254-A261BA6A583A}" type="slidenum">
              <a:rPr lang="en-US" altLang="en-US" smtClean="0"/>
              <a:pPr eaLnBrk="1" hangingPunct="1"/>
              <a:t>20</a:t>
            </a:fld>
            <a:endParaRPr lang="en-US" altLang="en-US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>
                <a:latin typeface="Arial" charset="0"/>
              </a:rPr>
              <a:t>Box-plots were invented by John Tukey, </a:t>
            </a:r>
            <a:r>
              <a:rPr lang="tr-TR" altLang="en-US" dirty="0">
                <a:latin typeface="Arial" charset="0"/>
              </a:rPr>
              <a:t> </a:t>
            </a:r>
            <a:r>
              <a:rPr lang="en-US" altLang="en-US" dirty="0">
                <a:latin typeface="Arial" charset="0"/>
              </a:rPr>
              <a:t>and are used in what is called </a:t>
            </a:r>
            <a:r>
              <a:rPr lang="en-US" altLang="en-US" i="1" dirty="0">
                <a:latin typeface="Arial" charset="0"/>
              </a:rPr>
              <a:t>exploratory data analysis</a:t>
            </a:r>
            <a:r>
              <a:rPr lang="en-US" altLang="en-US" dirty="0">
                <a:latin typeface="Arial" charset="0"/>
              </a:rPr>
              <a:t> (EDA).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DFC1B550-EF5D-4D23-9B8C-99D9BD0728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2ACF4B-DB45-457E-9CCD-C5908CE43675}" type="slidenum">
              <a:rPr lang="tr-TR" altLang="tr-TR" sz="1300"/>
              <a:pPr>
                <a:spcBef>
                  <a:spcPct val="0"/>
                </a:spcBef>
              </a:pPr>
              <a:t>37</a:t>
            </a:fld>
            <a:endParaRPr lang="tr-TR" altLang="tr-TR" sz="13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780FDAB5-FDA6-4AEA-AB91-DB27AC3C94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DD6E2DA0-CFC2-4F57-A6E8-78BAED00B8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864343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EDB0A4E1-2F3C-42D5-A6AA-211AD49623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AA2980-5725-4034-93B3-A2AF2AF8AE72}" type="slidenum">
              <a:rPr lang="tr-TR" altLang="tr-TR" sz="1300"/>
              <a:pPr>
                <a:spcBef>
                  <a:spcPct val="0"/>
                </a:spcBef>
              </a:pPr>
              <a:t>38</a:t>
            </a:fld>
            <a:endParaRPr lang="tr-TR" altLang="tr-TR" sz="1300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7E216D8B-4175-47EA-BAC0-A573CE0565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74100008-AE7E-4A5C-9FAD-DED968376F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437802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3A1E5FEE-CD89-4269-8907-B0B88B27D1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17D2F7-DA73-4881-A0E9-4343AF9265A7}" type="slidenum">
              <a:rPr lang="tr-TR" altLang="tr-TR" sz="1300"/>
              <a:pPr>
                <a:spcBef>
                  <a:spcPct val="0"/>
                </a:spcBef>
              </a:pPr>
              <a:t>39</a:t>
            </a:fld>
            <a:endParaRPr lang="tr-TR" altLang="tr-TR" sz="130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971F7B7C-30FD-4956-93B8-7CDF7DCCA1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5697DEB5-5B1F-44C5-8197-EE9E01A97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178366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748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789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79677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359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112FD33A-C543-4741-AE9B-A2F7347897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FFFE64-4A51-46BC-8D87-475E6C818E96}" type="slidenum">
              <a:rPr lang="tr-TR" altLang="tr-TR" sz="1300"/>
              <a:pPr>
                <a:spcBef>
                  <a:spcPct val="0"/>
                </a:spcBef>
              </a:pPr>
              <a:t>3</a:t>
            </a:fld>
            <a:endParaRPr lang="tr-TR" altLang="tr-TR" sz="13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C964DEF8-A5F0-4041-9F56-9C1ADFACA9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D8207C06-9F63-4AC1-A303-D7A1B46C8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501544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8467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ayt Resmi Yer Tutucusu 1">
            <a:extLst>
              <a:ext uri="{FF2B5EF4-FFF2-40B4-BE49-F238E27FC236}">
                <a16:creationId xmlns:a16="http://schemas.microsoft.com/office/drawing/2014/main" id="{51485973-BF6B-FE66-C20D-0152456C94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 Yer Tutucusu 2">
            <a:extLst>
              <a:ext uri="{FF2B5EF4-FFF2-40B4-BE49-F238E27FC236}">
                <a16:creationId xmlns:a16="http://schemas.microsoft.com/office/drawing/2014/main" id="{FAB93E28-599C-BEDD-6E00-318399F976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altLang="tr-TR"/>
          </a:p>
        </p:txBody>
      </p:sp>
      <p:sp>
        <p:nvSpPr>
          <p:cNvPr id="40964" name="Slayt Numarası Yer Tutucusu 3">
            <a:extLst>
              <a:ext uri="{FF2B5EF4-FFF2-40B4-BE49-F238E27FC236}">
                <a16:creationId xmlns:a16="http://schemas.microsoft.com/office/drawing/2014/main" id="{C65F960E-A417-3F3D-A30E-7C8F2CF5DE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863B6C7-D7C4-4381-B326-42082C548066}" type="slidenum">
              <a:rPr lang="tr-TR" altLang="tr-TR"/>
              <a:pPr/>
              <a:t>106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552243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9DE97-5621-4D01-B8AB-3BDE17DF43A4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850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9DE97-5621-4D01-B8AB-3BDE17DF43A4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7824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9DE97-5621-4D01-B8AB-3BDE17DF43A4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1437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9DE97-5621-4D01-B8AB-3BDE17DF43A4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4553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24B204-0694-4579-A254-A261BA6A583A}" type="slidenum">
              <a:rPr lang="en-US" altLang="en-US" smtClean="0"/>
              <a:pPr eaLnBrk="1" hangingPunct="1"/>
              <a:t>14</a:t>
            </a:fld>
            <a:endParaRPr lang="en-US" altLang="en-US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35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9DE97-5621-4D01-B8AB-3BDE17DF43A4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2761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9DE97-5621-4D01-B8AB-3BDE17DF43A4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8820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8C08AAF-F2F2-40DB-87C9-149BBE3FA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74A3F13-5AD8-4410-BB64-86DE16333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7FF88AC-EE81-4D13-AA19-54ED17A0D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18687-EF0C-4740-8BF3-EFB91B6577BF}" type="datetimeFigureOut">
              <a:rPr lang="tr-TR" smtClean="0"/>
              <a:t>25.04.2025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6D23842-4618-4DE6-BFEB-62CDB664F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1645550-5825-462A-BE6C-3C42D812C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9942-939E-44C1-A459-EE80A8A37D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2899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6D2D62-1DBC-4EA8-85FC-2C5B521AD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5E78AD6-F6BF-40AC-B04F-654FCE805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6209328-01BA-4A2A-9AF6-2F03C8C83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18687-EF0C-4740-8BF3-EFB91B6577BF}" type="datetimeFigureOut">
              <a:rPr lang="tr-TR" smtClean="0"/>
              <a:t>25.04.2025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3B8D9A9-F96B-491A-AEEA-A0947FD5B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B08A23B-DE9F-4BB6-B8A3-92D0F98BB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9942-939E-44C1-A459-EE80A8A37D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6640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6602B6B-1E0C-444B-8752-E1F9C82783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B36A779-96F1-4E77-B495-384DE4EAFD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BBB25CC-31B1-4A16-81D3-12B898260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18687-EF0C-4740-8BF3-EFB91B6577BF}" type="datetimeFigureOut">
              <a:rPr lang="tr-TR" smtClean="0"/>
              <a:t>25.04.2025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F508FC2-4EAD-4347-8E51-BFE00B6E7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C331BC0-C51B-4275-A544-22B406D90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9942-939E-44C1-A459-EE80A8A37D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2371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Başlık ve Diyagram veya Kuruluş Grafiğ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02167" y="228600"/>
            <a:ext cx="11387667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SmartArt Yer Tutucusu"/>
          <p:cNvSpPr>
            <a:spLocks noGrp="1"/>
          </p:cNvSpPr>
          <p:nvPr>
            <p:ph type="dgm" idx="1"/>
          </p:nvPr>
        </p:nvSpPr>
        <p:spPr>
          <a:xfrm>
            <a:off x="402167" y="1600200"/>
            <a:ext cx="11387667" cy="4498975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3 Veri Yer Tutucusu">
            <a:extLst>
              <a:ext uri="{FF2B5EF4-FFF2-40B4-BE49-F238E27FC236}">
                <a16:creationId xmlns:a16="http://schemas.microsoft.com/office/drawing/2014/main" id="{CC758B3D-DAAC-4F91-8E07-B892FEB3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2167" y="6245225"/>
            <a:ext cx="3052233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45652-CA6F-41ED-9331-B37935F4FD3B}" type="datetime1">
              <a:rPr lang="tr-TR"/>
              <a:pPr>
                <a:defRPr/>
              </a:pPr>
              <a:t>25.04.2025</a:t>
            </a:fld>
            <a:endParaRPr lang="en-US"/>
          </a:p>
        </p:txBody>
      </p:sp>
      <p:sp>
        <p:nvSpPr>
          <p:cNvPr id="5" name="4 Altbilgi Yer Tutucusu">
            <a:extLst>
              <a:ext uri="{FF2B5EF4-FFF2-40B4-BE49-F238E27FC236}">
                <a16:creationId xmlns:a16="http://schemas.microsoft.com/office/drawing/2014/main" id="{1630E75F-44CE-4F6F-8B10-9301A82C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Biyoistatistik Ders Notları, Mesut AKYOL (PhD)</a:t>
            </a:r>
          </a:p>
        </p:txBody>
      </p:sp>
      <p:sp>
        <p:nvSpPr>
          <p:cNvPr id="6" name="5 Slayt Numarası Yer Tutucusu">
            <a:extLst>
              <a:ext uri="{FF2B5EF4-FFF2-40B4-BE49-F238E27FC236}">
                <a16:creationId xmlns:a16="http://schemas.microsoft.com/office/drawing/2014/main" id="{8A2FF850-9EEF-423E-A335-594F5DAD3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3052233" cy="476250"/>
          </a:xfrm>
        </p:spPr>
        <p:txBody>
          <a:bodyPr/>
          <a:lstStyle>
            <a:lvl1pPr>
              <a:defRPr/>
            </a:lvl1pPr>
          </a:lstStyle>
          <a:p>
            <a:fld id="{57CE7B2B-7974-4237-90A5-DD1E211D598D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499869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1399333" y="1061567"/>
            <a:ext cx="9361200" cy="10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1399333" y="1916568"/>
            <a:ext cx="9361200" cy="3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+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460400" y="6453000"/>
            <a:ext cx="731600" cy="4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39430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2428733" y="2009533"/>
            <a:ext cx="73344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2428733" y="3380339"/>
            <a:ext cx="73344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11460400" y="6453000"/>
            <a:ext cx="731600" cy="4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65785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1399333" y="1061567"/>
            <a:ext cx="9361200" cy="10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1399333" y="1946200"/>
            <a:ext cx="4557200" cy="36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+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6235633" y="1946200"/>
            <a:ext cx="4524800" cy="36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+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460400" y="6453000"/>
            <a:ext cx="731600" cy="4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49335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8564E1-BDA5-4236-9E4D-C3DA2D69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4EF6185-DB32-46CD-9112-5ED16C779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6A82AF6-D6B0-424F-AA5B-FBB9C7D81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18687-EF0C-4740-8BF3-EFB91B6577BF}" type="datetimeFigureOut">
              <a:rPr lang="tr-TR" smtClean="0"/>
              <a:t>25.04.2025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9D8198F-43DF-4AC2-9173-2EE97DE45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9370D82-6AA8-4BC2-809A-F1C74437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9942-939E-44C1-A459-EE80A8A37D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4044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8685DA6-DE71-4ABE-BEB7-D0690A5F9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B75983F-D3B8-429C-A986-4FEC37DCB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83AE3DA-76F5-41DD-8222-C7A646BC8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18687-EF0C-4740-8BF3-EFB91B6577BF}" type="datetimeFigureOut">
              <a:rPr lang="tr-TR" smtClean="0"/>
              <a:t>25.04.2025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BA810C4-5648-4B79-ADB8-DC8826E26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596C120-ACE5-49CF-B0B7-1CE639855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9942-939E-44C1-A459-EE80A8A37D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4140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83A964B-A274-48EB-93DF-1722F0794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EB28A76-B511-48D9-9289-2A61EA4AC5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9FEBCBC-9D89-45E4-9331-58F29B08B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E0EA1B6-F32D-43CD-8CD5-36C87ABE2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18687-EF0C-4740-8BF3-EFB91B6577BF}" type="datetimeFigureOut">
              <a:rPr lang="tr-TR" smtClean="0"/>
              <a:t>25.04.2025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1C67FF4-C35B-4EFB-AF2D-7505CCD9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98E2C25-B691-4B62-BA93-639536F8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9942-939E-44C1-A459-EE80A8A37D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2476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47107BF-3932-45CE-86F0-31A68E7A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8195EF2-B780-4450-953B-62681AA26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EFA5C4F-F7FD-4D15-9E2B-6A5E12179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B6DAF0A1-7E9E-4F77-9592-BF154050D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6A5C4A0D-5721-4035-BC00-5470BD0EE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27216898-302E-42F3-8A4A-7608A1343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18687-EF0C-4740-8BF3-EFB91B6577BF}" type="datetimeFigureOut">
              <a:rPr lang="tr-TR" smtClean="0"/>
              <a:t>25.04.2025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D89507A-1E76-43A9-A095-B457E1197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88E6748A-3D75-4644-B86E-F43BF01B0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9942-939E-44C1-A459-EE80A8A37D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8445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13F1F16-19B5-4F87-8F9C-DE22AE586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FF6F58B2-C677-4FD4-AF3C-C0D90A24A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18687-EF0C-4740-8BF3-EFB91B6577BF}" type="datetimeFigureOut">
              <a:rPr lang="tr-TR" smtClean="0"/>
              <a:t>25.04.2025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F8C2AF5-DD9F-4E4D-B470-61A7E66B1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BF3CF83-2466-4A59-86BD-27B46D8B1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9942-939E-44C1-A459-EE80A8A37D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1237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678E9DD3-995C-48E2-B500-67F29B593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18687-EF0C-4740-8BF3-EFB91B6577BF}" type="datetimeFigureOut">
              <a:rPr lang="tr-TR" smtClean="0"/>
              <a:t>25.04.2025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257D650A-871A-496A-B6D9-612B5261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B08D60A-ED6D-4013-8302-E8714B167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9942-939E-44C1-A459-EE80A8A37D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1147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BBF7CF9-2DDF-4720-851D-03808CBB7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694060-9C88-489B-BDDC-31A0323B9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858703B-5340-47FC-B6E1-BC5913C2A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C0D3AF5-DD51-4D33-A98D-732F87CDB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18687-EF0C-4740-8BF3-EFB91B6577BF}" type="datetimeFigureOut">
              <a:rPr lang="tr-TR" smtClean="0"/>
              <a:t>25.04.2025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F805C33-DBF2-4C91-8E32-C9C15B9A6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FECC644-61DD-4774-8CAD-0EEB8C671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9942-939E-44C1-A459-EE80A8A37D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9426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05411D-148C-45EC-A9C2-BB88D2073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684F6AF3-9E9D-4D5E-BEA8-A1F99ADE7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96B6571-67F2-40C6-877E-7F623BA22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8C40898-0903-461B-BF49-34CE7B171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18687-EF0C-4740-8BF3-EFB91B6577BF}" type="datetimeFigureOut">
              <a:rPr lang="tr-TR" smtClean="0"/>
              <a:t>25.04.2025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CC0D906-065A-43CB-8D5E-DC3057280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0B272BE-FD86-42EF-BA44-03A49B54D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9942-939E-44C1-A459-EE80A8A37D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7483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FB24A283-527E-4C4D-A472-BF3F6CA1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2E96837-8430-4726-8D7C-9627E86E2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7DF5511-06BA-4304-A786-B5EDFA0FC9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18687-EF0C-4740-8BF3-EFB91B6577BF}" type="datetimeFigureOut">
              <a:rPr lang="tr-TR" smtClean="0"/>
              <a:t>25.04.2025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1D2F7BC-612A-4DDB-99ED-E93299863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B11A88B-A169-4CA8-967E-6AA598512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69942-939E-44C1-A459-EE80A8A37D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521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3B6377-31DD-41D8-BFD8-8F987672F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42716"/>
            <a:ext cx="9144000" cy="1002691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tr-TR" dirty="0"/>
              <a:t>Temel İstatistik Bilgisi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4FC492E-C707-4E5F-BD8F-8458722D8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8155" y="4436539"/>
            <a:ext cx="5755689" cy="1655762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tr-TR" dirty="0"/>
              <a:t>Prof. Dr. Turgay Ulaş</a:t>
            </a:r>
          </a:p>
          <a:p>
            <a:r>
              <a:rPr lang="tr-TR" dirty="0"/>
              <a:t>Sağlık Bilimleri Üniversitesi</a:t>
            </a:r>
          </a:p>
          <a:p>
            <a:r>
              <a:rPr lang="tr-TR" dirty="0"/>
              <a:t>Ankara Onkoloji Hastanesi </a:t>
            </a:r>
          </a:p>
          <a:p>
            <a:r>
              <a:rPr lang="tr-TR" dirty="0"/>
              <a:t>Hematoloji ve Kemik İliği Nakil Merkezi</a:t>
            </a:r>
          </a:p>
        </p:txBody>
      </p:sp>
    </p:spTree>
    <p:extLst>
      <p:ext uri="{BB962C8B-B14F-4D97-AF65-F5344CB8AC3E}">
        <p14:creationId xmlns:p14="http://schemas.microsoft.com/office/powerpoint/2010/main" val="1540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18FDBD-CA7D-427D-AA58-08050DB493B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tr-TR" dirty="0"/>
              <a:t>Örnek Figür</a:t>
            </a:r>
          </a:p>
        </p:txBody>
      </p:sp>
      <p:sp>
        <p:nvSpPr>
          <p:cNvPr id="31" name="Dikdörtgen 30">
            <a:extLst>
              <a:ext uri="{FF2B5EF4-FFF2-40B4-BE49-F238E27FC236}">
                <a16:creationId xmlns:a16="http://schemas.microsoft.com/office/drawing/2014/main" id="{8FCB571B-9430-4C70-98CB-879729ABF3DE}"/>
              </a:ext>
            </a:extLst>
          </p:cNvPr>
          <p:cNvSpPr/>
          <p:nvPr/>
        </p:nvSpPr>
        <p:spPr>
          <a:xfrm>
            <a:off x="3819526" y="1997076"/>
            <a:ext cx="4752974" cy="45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836A2718-4A65-4944-9FFA-D76058C5E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0" r="15117"/>
          <a:stretch>
            <a:fillRect/>
          </a:stretch>
        </p:blipFill>
        <p:spPr bwMode="auto">
          <a:xfrm>
            <a:off x="3107531" y="2068513"/>
            <a:ext cx="5976937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Line 7">
            <a:extLst>
              <a:ext uri="{FF2B5EF4-FFF2-40B4-BE49-F238E27FC236}">
                <a16:creationId xmlns:a16="http://schemas.microsoft.com/office/drawing/2014/main" id="{F695F995-FE59-4FB5-A773-22FDFA625C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2892" y="2235200"/>
            <a:ext cx="0" cy="38163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5887E09F-4266-4D95-B98D-2BA535132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6767" y="2222500"/>
            <a:ext cx="1511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/>
              <a:t>Mode = 35</a:t>
            </a:r>
            <a:endParaRPr lang="en-GB" altLang="en-US"/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6D75D337-CC57-4AC7-9C9D-4104AF130C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76105" y="2222500"/>
            <a:ext cx="0" cy="381635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26747477-F61D-4BE9-9FF6-2BA9014E6C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1217" y="2235200"/>
            <a:ext cx="0" cy="381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CA7542F3-EA47-4989-B846-92D019AEB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6768" y="2719388"/>
            <a:ext cx="1655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/>
              <a:t>Median = 41</a:t>
            </a:r>
            <a:endParaRPr lang="en-GB" altLang="en-US"/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BF488F1F-F6CF-42BA-9302-2C912B3EC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6768" y="3186113"/>
            <a:ext cx="1655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/>
              <a:t>Mean = 45.63</a:t>
            </a:r>
            <a:endParaRPr lang="en-GB" altLang="en-US"/>
          </a:p>
        </p:txBody>
      </p:sp>
      <p:sp>
        <p:nvSpPr>
          <p:cNvPr id="18" name="Line 13">
            <a:extLst>
              <a:ext uri="{FF2B5EF4-FFF2-40B4-BE49-F238E27FC236}">
                <a16:creationId xmlns:a16="http://schemas.microsoft.com/office/drawing/2014/main" id="{1428B11F-D6F7-45BF-AA30-A7CA1658D6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6042" y="2438400"/>
            <a:ext cx="50323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" name="Line 14">
            <a:extLst>
              <a:ext uri="{FF2B5EF4-FFF2-40B4-BE49-F238E27FC236}">
                <a16:creationId xmlns:a16="http://schemas.microsoft.com/office/drawing/2014/main" id="{80A8A0EE-F3F9-4A71-8474-8548A67EE96A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6042" y="2905125"/>
            <a:ext cx="503238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" name="Line 15">
            <a:extLst>
              <a:ext uri="{FF2B5EF4-FFF2-40B4-BE49-F238E27FC236}">
                <a16:creationId xmlns:a16="http://schemas.microsoft.com/office/drawing/2014/main" id="{D97E8B74-59FA-468F-ADC1-8524877D8F21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6042" y="3375025"/>
            <a:ext cx="5032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893461AD-8D12-41E5-99D3-E00995CEC396}"/>
              </a:ext>
            </a:extLst>
          </p:cNvPr>
          <p:cNvSpPr/>
          <p:nvPr/>
        </p:nvSpPr>
        <p:spPr>
          <a:xfrm>
            <a:off x="5130800" y="6375400"/>
            <a:ext cx="1993897" cy="369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id="{BC3B8B90-6D0C-4714-BD88-5C0A97F8C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68" y="2235200"/>
            <a:ext cx="3098800" cy="1169551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000" dirty="0" err="1"/>
              <a:t>Mükemmel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simetrik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bir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dağılımda</a:t>
            </a:r>
            <a:r>
              <a:rPr lang="tr-TR" altLang="en-US" sz="2000" dirty="0"/>
              <a:t>,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000" dirty="0" err="1"/>
              <a:t>Ortalama</a:t>
            </a:r>
            <a:r>
              <a:rPr lang="tr-TR" altLang="en-US" sz="2000" dirty="0"/>
              <a:t>=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medyan</a:t>
            </a:r>
            <a:r>
              <a:rPr lang="tr-TR" altLang="en-US" sz="2000" dirty="0"/>
              <a:t>=</a:t>
            </a:r>
            <a:r>
              <a:rPr lang="en-US" altLang="en-US" sz="2000" dirty="0"/>
              <a:t>mod </a:t>
            </a: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9884796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31096D9-993E-4243-A483-8645B8227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89" y="984275"/>
            <a:ext cx="9612193" cy="254022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3D1205-768A-4628-AE24-AADD89BE5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333" y="3634835"/>
            <a:ext cx="9026267" cy="1978565"/>
          </a:xfrm>
        </p:spPr>
        <p:txBody>
          <a:bodyPr/>
          <a:lstStyle/>
          <a:p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-2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likehood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Model uyum değeri</a:t>
            </a:r>
          </a:p>
          <a:p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Chi-square</a:t>
            </a:r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ve 1 olarak kodlandığı için Previous blok p değeri önemli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D9354-9B89-4DD5-B12B-5B6DE6750F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100</a:t>
            </a:fld>
            <a:endParaRPr lang="e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F62A4D-2737-4445-86A0-DC3056A17ACE}"/>
              </a:ext>
            </a:extLst>
          </p:cNvPr>
          <p:cNvSpPr/>
          <p:nvPr/>
        </p:nvSpPr>
        <p:spPr>
          <a:xfrm>
            <a:off x="1286400" y="1862400"/>
            <a:ext cx="1161600" cy="10292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6B36EC-E902-4379-8675-8D721E5E33DC}"/>
              </a:ext>
            </a:extLst>
          </p:cNvPr>
          <p:cNvSpPr/>
          <p:nvPr/>
        </p:nvSpPr>
        <p:spPr>
          <a:xfrm>
            <a:off x="2467200" y="1862400"/>
            <a:ext cx="892800" cy="1000400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CC1F05-B07E-42BA-896C-DE3164C4E35B}"/>
              </a:ext>
            </a:extLst>
          </p:cNvPr>
          <p:cNvSpPr/>
          <p:nvPr/>
        </p:nvSpPr>
        <p:spPr>
          <a:xfrm>
            <a:off x="7747200" y="1833600"/>
            <a:ext cx="2678400" cy="10292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256114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724EB-5B65-43DC-AA44-1399F3DB7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27493A-29B6-4549-B504-571D10565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0000" y="4796035"/>
            <a:ext cx="8467200" cy="817365"/>
          </a:xfrm>
        </p:spPr>
        <p:txBody>
          <a:bodyPr/>
          <a:lstStyle/>
          <a:p>
            <a:pPr marL="135463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752E0-6110-440C-A9BE-3E761BD4E2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101</a:t>
            </a:fld>
            <a:endParaRPr lang="e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745012-BA48-44A6-B8D1-A7A31CDA3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466" y="1061567"/>
            <a:ext cx="8705591" cy="3896367"/>
          </a:xfrm>
          <a:prstGeom prst="rect">
            <a:avLst/>
          </a:prstGeom>
        </p:spPr>
      </p:pic>
      <p:grpSp>
        <p:nvGrpSpPr>
          <p:cNvPr id="14" name="Google Shape;815;p48">
            <a:extLst>
              <a:ext uri="{FF2B5EF4-FFF2-40B4-BE49-F238E27FC236}">
                <a16:creationId xmlns:a16="http://schemas.microsoft.com/office/drawing/2014/main" id="{600B74BE-D074-49BF-AB2B-462581E95901}"/>
              </a:ext>
            </a:extLst>
          </p:cNvPr>
          <p:cNvGrpSpPr/>
          <p:nvPr/>
        </p:nvGrpSpPr>
        <p:grpSpPr>
          <a:xfrm>
            <a:off x="1888221" y="4977738"/>
            <a:ext cx="511780" cy="484492"/>
            <a:chOff x="6618700" y="1635475"/>
            <a:chExt cx="456675" cy="432325"/>
          </a:xfrm>
          <a:solidFill>
            <a:schemeClr val="accent1"/>
          </a:solidFill>
        </p:grpSpPr>
        <p:sp>
          <p:nvSpPr>
            <p:cNvPr id="15" name="Google Shape;816;p48">
              <a:extLst>
                <a:ext uri="{FF2B5EF4-FFF2-40B4-BE49-F238E27FC236}">
                  <a16:creationId xmlns:a16="http://schemas.microsoft.com/office/drawing/2014/main" id="{3717CE8D-8229-4525-A677-96E28F3E640D}"/>
                </a:ext>
              </a:extLst>
            </p:cNvPr>
            <p:cNvSpPr/>
            <p:nvPr/>
          </p:nvSpPr>
          <p:spPr>
            <a:xfrm>
              <a:off x="6663775" y="1904000"/>
              <a:ext cx="117525" cy="163800"/>
            </a:xfrm>
            <a:custGeom>
              <a:avLst/>
              <a:gdLst/>
              <a:ahLst/>
              <a:cxnLst/>
              <a:rect l="l" t="t" r="r" b="b"/>
              <a:pathLst>
                <a:path w="4701" h="6552" fill="none" extrusionOk="0">
                  <a:moveTo>
                    <a:pt x="0" y="0"/>
                  </a:moveTo>
                  <a:lnTo>
                    <a:pt x="512" y="6016"/>
                  </a:lnTo>
                  <a:lnTo>
                    <a:pt x="512" y="6016"/>
                  </a:lnTo>
                  <a:lnTo>
                    <a:pt x="536" y="6138"/>
                  </a:lnTo>
                  <a:lnTo>
                    <a:pt x="585" y="6235"/>
                  </a:lnTo>
                  <a:lnTo>
                    <a:pt x="633" y="6332"/>
                  </a:lnTo>
                  <a:lnTo>
                    <a:pt x="706" y="6406"/>
                  </a:lnTo>
                  <a:lnTo>
                    <a:pt x="804" y="6454"/>
                  </a:lnTo>
                  <a:lnTo>
                    <a:pt x="877" y="6503"/>
                  </a:lnTo>
                  <a:lnTo>
                    <a:pt x="999" y="6552"/>
                  </a:lnTo>
                  <a:lnTo>
                    <a:pt x="1096" y="6552"/>
                  </a:lnTo>
                  <a:lnTo>
                    <a:pt x="4116" y="6552"/>
                  </a:lnTo>
                  <a:lnTo>
                    <a:pt x="4116" y="6552"/>
                  </a:lnTo>
                  <a:lnTo>
                    <a:pt x="4238" y="6527"/>
                  </a:lnTo>
                  <a:lnTo>
                    <a:pt x="4360" y="6503"/>
                  </a:lnTo>
                  <a:lnTo>
                    <a:pt x="4457" y="6430"/>
                  </a:lnTo>
                  <a:lnTo>
                    <a:pt x="4554" y="6332"/>
                  </a:lnTo>
                  <a:lnTo>
                    <a:pt x="4554" y="6332"/>
                  </a:lnTo>
                  <a:lnTo>
                    <a:pt x="4628" y="6235"/>
                  </a:lnTo>
                  <a:lnTo>
                    <a:pt x="4676" y="6113"/>
                  </a:lnTo>
                  <a:lnTo>
                    <a:pt x="4701" y="5991"/>
                  </a:lnTo>
                  <a:lnTo>
                    <a:pt x="4676" y="5845"/>
                  </a:lnTo>
                  <a:lnTo>
                    <a:pt x="3678" y="98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16" name="Google Shape;817;p48">
              <a:extLst>
                <a:ext uri="{FF2B5EF4-FFF2-40B4-BE49-F238E27FC236}">
                  <a16:creationId xmlns:a16="http://schemas.microsoft.com/office/drawing/2014/main" id="{F8627F1B-5D00-4A5E-8A3F-E08B9EFB9C9F}"/>
                </a:ext>
              </a:extLst>
            </p:cNvPr>
            <p:cNvSpPr/>
            <p:nvPr/>
          </p:nvSpPr>
          <p:spPr>
            <a:xfrm>
              <a:off x="7046125" y="1775525"/>
              <a:ext cx="29250" cy="99275"/>
            </a:xfrm>
            <a:custGeom>
              <a:avLst/>
              <a:gdLst/>
              <a:ahLst/>
              <a:cxnLst/>
              <a:rect l="l" t="t" r="r" b="b"/>
              <a:pathLst>
                <a:path w="1170" h="3971" fill="none" extrusionOk="0">
                  <a:moveTo>
                    <a:pt x="1" y="3970"/>
                  </a:moveTo>
                  <a:lnTo>
                    <a:pt x="1" y="3970"/>
                  </a:lnTo>
                  <a:lnTo>
                    <a:pt x="245" y="3824"/>
                  </a:lnTo>
                  <a:lnTo>
                    <a:pt x="488" y="3629"/>
                  </a:lnTo>
                  <a:lnTo>
                    <a:pt x="683" y="3410"/>
                  </a:lnTo>
                  <a:lnTo>
                    <a:pt x="853" y="3166"/>
                  </a:lnTo>
                  <a:lnTo>
                    <a:pt x="1000" y="2898"/>
                  </a:lnTo>
                  <a:lnTo>
                    <a:pt x="1097" y="2606"/>
                  </a:lnTo>
                  <a:lnTo>
                    <a:pt x="1170" y="2314"/>
                  </a:lnTo>
                  <a:lnTo>
                    <a:pt x="1170" y="1997"/>
                  </a:lnTo>
                  <a:lnTo>
                    <a:pt x="1170" y="1997"/>
                  </a:lnTo>
                  <a:lnTo>
                    <a:pt x="1170" y="1681"/>
                  </a:lnTo>
                  <a:lnTo>
                    <a:pt x="1097" y="1364"/>
                  </a:lnTo>
                  <a:lnTo>
                    <a:pt x="1000" y="1096"/>
                  </a:lnTo>
                  <a:lnTo>
                    <a:pt x="853" y="828"/>
                  </a:lnTo>
                  <a:lnTo>
                    <a:pt x="683" y="585"/>
                  </a:lnTo>
                  <a:lnTo>
                    <a:pt x="488" y="366"/>
                  </a:lnTo>
                  <a:lnTo>
                    <a:pt x="245" y="171"/>
                  </a:lnTo>
                  <a:lnTo>
                    <a:pt x="1" y="0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17" name="Google Shape;818;p48">
              <a:extLst>
                <a:ext uri="{FF2B5EF4-FFF2-40B4-BE49-F238E27FC236}">
                  <a16:creationId xmlns:a16="http://schemas.microsoft.com/office/drawing/2014/main" id="{D0A4BC9C-981A-46D0-8FBA-643EB1B6D65F}"/>
                </a:ext>
              </a:extLst>
            </p:cNvPr>
            <p:cNvSpPr/>
            <p:nvPr/>
          </p:nvSpPr>
          <p:spPr>
            <a:xfrm>
              <a:off x="6618700" y="1751775"/>
              <a:ext cx="96850" cy="146750"/>
            </a:xfrm>
            <a:custGeom>
              <a:avLst/>
              <a:gdLst/>
              <a:ahLst/>
              <a:cxnLst/>
              <a:rect l="l" t="t" r="r" b="b"/>
              <a:pathLst>
                <a:path w="3874" h="5870" fill="none" extrusionOk="0">
                  <a:moveTo>
                    <a:pt x="3873" y="0"/>
                  </a:moveTo>
                  <a:lnTo>
                    <a:pt x="3873" y="0"/>
                  </a:lnTo>
                  <a:lnTo>
                    <a:pt x="2704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560" y="25"/>
                  </a:lnTo>
                  <a:lnTo>
                    <a:pt x="1413" y="49"/>
                  </a:lnTo>
                  <a:lnTo>
                    <a:pt x="1243" y="98"/>
                  </a:lnTo>
                  <a:lnTo>
                    <a:pt x="1097" y="147"/>
                  </a:lnTo>
                  <a:lnTo>
                    <a:pt x="926" y="244"/>
                  </a:lnTo>
                  <a:lnTo>
                    <a:pt x="780" y="317"/>
                  </a:lnTo>
                  <a:lnTo>
                    <a:pt x="658" y="439"/>
                  </a:lnTo>
                  <a:lnTo>
                    <a:pt x="537" y="536"/>
                  </a:lnTo>
                  <a:lnTo>
                    <a:pt x="415" y="682"/>
                  </a:lnTo>
                  <a:lnTo>
                    <a:pt x="293" y="804"/>
                  </a:lnTo>
                  <a:lnTo>
                    <a:pt x="220" y="950"/>
                  </a:lnTo>
                  <a:lnTo>
                    <a:pt x="147" y="1096"/>
                  </a:lnTo>
                  <a:lnTo>
                    <a:pt x="74" y="1267"/>
                  </a:lnTo>
                  <a:lnTo>
                    <a:pt x="25" y="1437"/>
                  </a:lnTo>
                  <a:lnTo>
                    <a:pt x="1" y="1583"/>
                  </a:lnTo>
                  <a:lnTo>
                    <a:pt x="1" y="1754"/>
                  </a:lnTo>
                  <a:lnTo>
                    <a:pt x="1" y="4092"/>
                  </a:lnTo>
                  <a:lnTo>
                    <a:pt x="1" y="4092"/>
                  </a:lnTo>
                  <a:lnTo>
                    <a:pt x="1" y="4263"/>
                  </a:lnTo>
                  <a:lnTo>
                    <a:pt x="25" y="4433"/>
                  </a:lnTo>
                  <a:lnTo>
                    <a:pt x="74" y="4579"/>
                  </a:lnTo>
                  <a:lnTo>
                    <a:pt x="147" y="4750"/>
                  </a:lnTo>
                  <a:lnTo>
                    <a:pt x="220" y="4896"/>
                  </a:lnTo>
                  <a:lnTo>
                    <a:pt x="293" y="5042"/>
                  </a:lnTo>
                  <a:lnTo>
                    <a:pt x="415" y="5188"/>
                  </a:lnTo>
                  <a:lnTo>
                    <a:pt x="537" y="5310"/>
                  </a:lnTo>
                  <a:lnTo>
                    <a:pt x="658" y="5407"/>
                  </a:lnTo>
                  <a:lnTo>
                    <a:pt x="780" y="5529"/>
                  </a:lnTo>
                  <a:lnTo>
                    <a:pt x="926" y="5626"/>
                  </a:lnTo>
                  <a:lnTo>
                    <a:pt x="1097" y="5699"/>
                  </a:lnTo>
                  <a:lnTo>
                    <a:pt x="1243" y="5748"/>
                  </a:lnTo>
                  <a:lnTo>
                    <a:pt x="1413" y="5797"/>
                  </a:lnTo>
                  <a:lnTo>
                    <a:pt x="1560" y="5821"/>
                  </a:lnTo>
                  <a:lnTo>
                    <a:pt x="1730" y="5846"/>
                  </a:lnTo>
                  <a:lnTo>
                    <a:pt x="1730" y="5846"/>
                  </a:lnTo>
                  <a:lnTo>
                    <a:pt x="2704" y="5846"/>
                  </a:lnTo>
                  <a:lnTo>
                    <a:pt x="3873" y="5870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18" name="Google Shape;819;p48">
              <a:extLst>
                <a:ext uri="{FF2B5EF4-FFF2-40B4-BE49-F238E27FC236}">
                  <a16:creationId xmlns:a16="http://schemas.microsoft.com/office/drawing/2014/main" id="{D43D5628-8885-4FAB-BCCB-B069EC17C180}"/>
                </a:ext>
              </a:extLst>
            </p:cNvPr>
            <p:cNvSpPr/>
            <p:nvPr/>
          </p:nvSpPr>
          <p:spPr>
            <a:xfrm>
              <a:off x="6721600" y="1660450"/>
              <a:ext cx="278900" cy="329425"/>
            </a:xfrm>
            <a:custGeom>
              <a:avLst/>
              <a:gdLst/>
              <a:ahLst/>
              <a:cxnLst/>
              <a:rect l="l" t="t" r="r" b="b"/>
              <a:pathLst>
                <a:path w="11156" h="13177" fill="none" extrusionOk="0">
                  <a:moveTo>
                    <a:pt x="11155" y="0"/>
                  </a:moveTo>
                  <a:lnTo>
                    <a:pt x="11155" y="0"/>
                  </a:lnTo>
                  <a:lnTo>
                    <a:pt x="10766" y="317"/>
                  </a:lnTo>
                  <a:lnTo>
                    <a:pt x="10352" y="609"/>
                  </a:lnTo>
                  <a:lnTo>
                    <a:pt x="9938" y="901"/>
                  </a:lnTo>
                  <a:lnTo>
                    <a:pt x="9524" y="1169"/>
                  </a:lnTo>
                  <a:lnTo>
                    <a:pt x="9085" y="1413"/>
                  </a:lnTo>
                  <a:lnTo>
                    <a:pt x="8671" y="1632"/>
                  </a:lnTo>
                  <a:lnTo>
                    <a:pt x="7843" y="2046"/>
                  </a:lnTo>
                  <a:lnTo>
                    <a:pt x="7015" y="2387"/>
                  </a:lnTo>
                  <a:lnTo>
                    <a:pt x="6211" y="2679"/>
                  </a:lnTo>
                  <a:lnTo>
                    <a:pt x="5456" y="2898"/>
                  </a:lnTo>
                  <a:lnTo>
                    <a:pt x="4774" y="3093"/>
                  </a:lnTo>
                  <a:lnTo>
                    <a:pt x="4774" y="3093"/>
                  </a:lnTo>
                  <a:lnTo>
                    <a:pt x="4239" y="3215"/>
                  </a:lnTo>
                  <a:lnTo>
                    <a:pt x="3678" y="3312"/>
                  </a:lnTo>
                  <a:lnTo>
                    <a:pt x="3070" y="3410"/>
                  </a:lnTo>
                  <a:lnTo>
                    <a:pt x="2461" y="3459"/>
                  </a:lnTo>
                  <a:lnTo>
                    <a:pt x="1219" y="3580"/>
                  </a:lnTo>
                  <a:lnTo>
                    <a:pt x="1" y="3629"/>
                  </a:lnTo>
                  <a:lnTo>
                    <a:pt x="1" y="9523"/>
                  </a:lnTo>
                  <a:lnTo>
                    <a:pt x="1" y="9523"/>
                  </a:lnTo>
                  <a:lnTo>
                    <a:pt x="1219" y="9596"/>
                  </a:lnTo>
                  <a:lnTo>
                    <a:pt x="2461" y="9693"/>
                  </a:lnTo>
                  <a:lnTo>
                    <a:pt x="3070" y="9767"/>
                  </a:lnTo>
                  <a:lnTo>
                    <a:pt x="3678" y="9840"/>
                  </a:lnTo>
                  <a:lnTo>
                    <a:pt x="4239" y="9937"/>
                  </a:lnTo>
                  <a:lnTo>
                    <a:pt x="4774" y="10059"/>
                  </a:lnTo>
                  <a:lnTo>
                    <a:pt x="4774" y="10059"/>
                  </a:lnTo>
                  <a:lnTo>
                    <a:pt x="5456" y="10254"/>
                  </a:lnTo>
                  <a:lnTo>
                    <a:pt x="6211" y="10497"/>
                  </a:lnTo>
                  <a:lnTo>
                    <a:pt x="7015" y="10765"/>
                  </a:lnTo>
                  <a:lnTo>
                    <a:pt x="7843" y="11130"/>
                  </a:lnTo>
                  <a:lnTo>
                    <a:pt x="8671" y="11520"/>
                  </a:lnTo>
                  <a:lnTo>
                    <a:pt x="9085" y="11764"/>
                  </a:lnTo>
                  <a:lnTo>
                    <a:pt x="9524" y="12007"/>
                  </a:lnTo>
                  <a:lnTo>
                    <a:pt x="9938" y="12251"/>
                  </a:lnTo>
                  <a:lnTo>
                    <a:pt x="10352" y="12543"/>
                  </a:lnTo>
                  <a:lnTo>
                    <a:pt x="10766" y="12835"/>
                  </a:lnTo>
                  <a:lnTo>
                    <a:pt x="11155" y="13176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19" name="Google Shape;820;p48">
              <a:extLst>
                <a:ext uri="{FF2B5EF4-FFF2-40B4-BE49-F238E27FC236}">
                  <a16:creationId xmlns:a16="http://schemas.microsoft.com/office/drawing/2014/main" id="{94549267-EB02-47F8-863F-AF052AB0FFCD}"/>
                </a:ext>
              </a:extLst>
            </p:cNvPr>
            <p:cNvSpPr/>
            <p:nvPr/>
          </p:nvSpPr>
          <p:spPr>
            <a:xfrm>
              <a:off x="7006550" y="1635475"/>
              <a:ext cx="34750" cy="378750"/>
            </a:xfrm>
            <a:custGeom>
              <a:avLst/>
              <a:gdLst/>
              <a:ahLst/>
              <a:cxnLst/>
              <a:rect l="l" t="t" r="r" b="b"/>
              <a:pathLst>
                <a:path w="1390" h="15150" fill="none" extrusionOk="0">
                  <a:moveTo>
                    <a:pt x="1024" y="49"/>
                  </a:moveTo>
                  <a:lnTo>
                    <a:pt x="1024" y="49"/>
                  </a:lnTo>
                  <a:lnTo>
                    <a:pt x="902" y="1"/>
                  </a:lnTo>
                  <a:lnTo>
                    <a:pt x="805" y="1"/>
                  </a:lnTo>
                  <a:lnTo>
                    <a:pt x="805" y="1"/>
                  </a:lnTo>
                  <a:lnTo>
                    <a:pt x="683" y="1"/>
                  </a:lnTo>
                  <a:lnTo>
                    <a:pt x="585" y="49"/>
                  </a:lnTo>
                  <a:lnTo>
                    <a:pt x="464" y="98"/>
                  </a:lnTo>
                  <a:lnTo>
                    <a:pt x="391" y="171"/>
                  </a:lnTo>
                  <a:lnTo>
                    <a:pt x="391" y="171"/>
                  </a:lnTo>
                  <a:lnTo>
                    <a:pt x="1" y="536"/>
                  </a:lnTo>
                  <a:lnTo>
                    <a:pt x="1" y="14638"/>
                  </a:lnTo>
                  <a:lnTo>
                    <a:pt x="1" y="14638"/>
                  </a:lnTo>
                  <a:lnTo>
                    <a:pt x="391" y="14979"/>
                  </a:lnTo>
                  <a:lnTo>
                    <a:pt x="391" y="14979"/>
                  </a:lnTo>
                  <a:lnTo>
                    <a:pt x="464" y="15052"/>
                  </a:lnTo>
                  <a:lnTo>
                    <a:pt x="585" y="15101"/>
                  </a:lnTo>
                  <a:lnTo>
                    <a:pt x="683" y="15149"/>
                  </a:lnTo>
                  <a:lnTo>
                    <a:pt x="805" y="15149"/>
                  </a:lnTo>
                  <a:lnTo>
                    <a:pt x="805" y="15149"/>
                  </a:lnTo>
                  <a:lnTo>
                    <a:pt x="902" y="15149"/>
                  </a:lnTo>
                  <a:lnTo>
                    <a:pt x="1024" y="15101"/>
                  </a:lnTo>
                  <a:lnTo>
                    <a:pt x="1024" y="15101"/>
                  </a:lnTo>
                  <a:lnTo>
                    <a:pt x="1170" y="15028"/>
                  </a:lnTo>
                  <a:lnTo>
                    <a:pt x="1292" y="14906"/>
                  </a:lnTo>
                  <a:lnTo>
                    <a:pt x="1365" y="14735"/>
                  </a:lnTo>
                  <a:lnTo>
                    <a:pt x="1389" y="14565"/>
                  </a:lnTo>
                  <a:lnTo>
                    <a:pt x="1389" y="585"/>
                  </a:lnTo>
                  <a:lnTo>
                    <a:pt x="1389" y="585"/>
                  </a:lnTo>
                  <a:lnTo>
                    <a:pt x="1365" y="415"/>
                  </a:lnTo>
                  <a:lnTo>
                    <a:pt x="1292" y="269"/>
                  </a:lnTo>
                  <a:lnTo>
                    <a:pt x="1170" y="122"/>
                  </a:lnTo>
                  <a:lnTo>
                    <a:pt x="1024" y="49"/>
                  </a:lnTo>
                  <a:lnTo>
                    <a:pt x="1024" y="49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FFFFFF"/>
                </a:solidFill>
              </a:endParaRPr>
            </a:p>
          </p:txBody>
        </p:sp>
      </p:grp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D93D2404-1309-4AC2-AD4A-B080BEE7B393}"/>
              </a:ext>
            </a:extLst>
          </p:cNvPr>
          <p:cNvSpPr/>
          <p:nvPr/>
        </p:nvSpPr>
        <p:spPr>
          <a:xfrm>
            <a:off x="6499200" y="1680000"/>
            <a:ext cx="1756800" cy="327793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272F38EF-D281-4B18-BD8B-88CDD738912D}"/>
              </a:ext>
            </a:extLst>
          </p:cNvPr>
          <p:cNvSpPr/>
          <p:nvPr/>
        </p:nvSpPr>
        <p:spPr>
          <a:xfrm>
            <a:off x="3043200" y="1680000"/>
            <a:ext cx="624000" cy="32779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</p:spTree>
    <p:extLst>
      <p:ext uri="{BB962C8B-B14F-4D97-AF65-F5344CB8AC3E}">
        <p14:creationId xmlns:p14="http://schemas.microsoft.com/office/powerpoint/2010/main" val="15486848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1565C-A399-428A-9A11-2BEADC9FB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F183E-A4D1-4AAB-AA2E-5457C8509E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B2A27A-F3D9-43FE-BC6A-A0DA371DC6C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1FE0F8-298D-4D4A-A372-BFB34D3CBF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102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E0448A-0B66-4590-89B9-298F2D088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369" y="2409849"/>
            <a:ext cx="5239572" cy="3537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0219C0-AAD9-42D9-B92E-41CEE5008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19" y="699971"/>
            <a:ext cx="4758215" cy="280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569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C8DEF1-2ED3-3AC7-4038-868467CCB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Güç Analizi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08659F4-FAE9-99BB-E1AC-3489EFC18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/>
              <a:t>Ekonomik açıdan bakıldığında, </a:t>
            </a:r>
          </a:p>
          <a:p>
            <a:r>
              <a:rPr lang="tr-TR"/>
              <a:t>Gereğinden fazla denek üzerinde test yapılması = gereksiz maliyet; </a:t>
            </a:r>
          </a:p>
          <a:p>
            <a:r>
              <a:rPr lang="tr-TR"/>
              <a:t>Az sayıda test yapılması = eldeki kaynakların gereksiz tüketilmesine ve israfa neden olacaktır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8522960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0DB3B278-BF75-F2D5-FD09-3881C3B98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513" y="1628775"/>
            <a:ext cx="8791459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tr-TR" altLang="tr-TR" sz="2400" dirty="0"/>
              <a:t>Çalışma planı için iyi bir enstrümandır</a:t>
            </a:r>
          </a:p>
          <a:p>
            <a:endParaRPr lang="tr-TR" altLang="tr-TR" sz="2400" dirty="0"/>
          </a:p>
          <a:p>
            <a:endParaRPr lang="tr-TR" altLang="tr-TR" sz="2400" dirty="0"/>
          </a:p>
          <a:p>
            <a:endParaRPr lang="tr-TR" altLang="tr-TR" sz="2400" dirty="0"/>
          </a:p>
          <a:p>
            <a:endParaRPr lang="tr-TR" altLang="tr-TR" sz="2400" dirty="0"/>
          </a:p>
          <a:p>
            <a:r>
              <a:rPr lang="tr-TR" altLang="tr-TR" sz="2400" dirty="0"/>
              <a:t>Olası senaryolar denenir ve kısıtlılıklar baştan görülür </a:t>
            </a:r>
          </a:p>
          <a:p>
            <a:endParaRPr lang="tr-TR" altLang="tr-TR" sz="2400" dirty="0"/>
          </a:p>
          <a:p>
            <a:endParaRPr lang="tr-TR" altLang="tr-TR" sz="2400" dirty="0"/>
          </a:p>
          <a:p>
            <a:endParaRPr lang="tr-TR" altLang="tr-TR" sz="2400" dirty="0"/>
          </a:p>
          <a:p>
            <a:endParaRPr lang="tr-TR" altLang="tr-TR" sz="2400" dirty="0"/>
          </a:p>
          <a:p>
            <a:r>
              <a:rPr lang="tr-TR" altLang="tr-TR" sz="2400" dirty="0"/>
              <a:t>İş işten geçmeden (!) en baştan değişiklikler yapmanızı sağlar. </a:t>
            </a:r>
          </a:p>
        </p:txBody>
      </p:sp>
    </p:spTree>
    <p:extLst>
      <p:ext uri="{BB962C8B-B14F-4D97-AF65-F5344CB8AC3E}">
        <p14:creationId xmlns:p14="http://schemas.microsoft.com/office/powerpoint/2010/main" val="394948104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>
            <a:extLst>
              <a:ext uri="{FF2B5EF4-FFF2-40B4-BE49-F238E27FC236}">
                <a16:creationId xmlns:a16="http://schemas.microsoft.com/office/drawing/2014/main" id="{207245BA-319E-A495-F080-7BB277D41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4" y="1500189"/>
            <a:ext cx="585787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05989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4FA9F6-C5C2-2B51-4DB2-B683FD291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Sıfır Hipotezi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DF16524-888C-8D8A-596E-7670D05DF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/>
              <a:t>Genellikle temel olarak ileri sürülen bir teoriyi temsil eder. </a:t>
            </a:r>
          </a:p>
          <a:p>
            <a:r>
              <a:rPr lang="tr-TR"/>
              <a:t>Eğer iki değişkeni karşılaştırıyorsak, </a:t>
            </a:r>
          </a:p>
          <a:p>
            <a:pPr lvl="1"/>
            <a:r>
              <a:rPr lang="tr-TR"/>
              <a:t>H0, iki ortalamanın eşit olduğu, yani iki yıl parametre arasında fark olmadığı. </a:t>
            </a:r>
          </a:p>
          <a:p>
            <a:r>
              <a:rPr lang="tr-TR"/>
              <a:t>Sonuçta ya "H0'ı H1 lehine reddederiz." veya "H0'ı reddetmeyiz." </a:t>
            </a:r>
          </a:p>
          <a:p>
            <a:pPr lvl="1"/>
            <a:r>
              <a:rPr lang="tr-TR"/>
              <a:t>H0'ı reddedersek, sonucun "istatistiksel olarak anlamlı" olduğunu beyan ederiz ve bu, H1'in doğru olduğuna dair kanıt sağlar. </a:t>
            </a:r>
          </a:p>
          <a:p>
            <a:pPr lvl="1"/>
            <a:r>
              <a:rPr lang="tr-TR"/>
              <a:t>“H0'ı reddetmeme” sonucuna varırsak, sonuç “istatistiksel olarak anlamlı değil” olarak beyan edilir. Bu mutlaka H0'ın doğru olduğu anlamına gelmez, sadece onu reddetmek için yeterli kanıtımız yoktur.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6087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>
            <a:extLst>
              <a:ext uri="{FF2B5EF4-FFF2-40B4-BE49-F238E27FC236}">
                <a16:creationId xmlns:a16="http://schemas.microsoft.com/office/drawing/2014/main" id="{07D289B7-E4F6-4932-99AC-C16A2C6CF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1C530B-046E-FDEA-4F23-81A5617A4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Tip I hata </a:t>
            </a:r>
            <a:r>
              <a:rPr lang="tr-TR" altLang="en-US"/>
              <a:t>(</a:t>
            </a:r>
            <a:r>
              <a:rPr lang="el-GR"/>
              <a:t>α</a:t>
            </a:r>
            <a:r>
              <a:rPr lang="tr-TR"/>
              <a:t>) </a:t>
            </a:r>
            <a:endParaRPr lang="en-US" altLang="en-US"/>
          </a:p>
          <a:p>
            <a:pPr lvl="1"/>
            <a:r>
              <a:rPr lang="en-US" altLang="en-US"/>
              <a:t>Suçsuz birini suçlu bulmak</a:t>
            </a:r>
          </a:p>
          <a:p>
            <a:pPr lvl="1"/>
            <a:r>
              <a:rPr lang="en-US" altLang="en-US"/>
              <a:t>Etkisiz bir ilacın etkili olduğuna karar verme</a:t>
            </a:r>
          </a:p>
          <a:p>
            <a:r>
              <a:rPr lang="en-US" altLang="en-US"/>
              <a:t>Tip II hata </a:t>
            </a:r>
            <a:r>
              <a:rPr lang="tr-TR" altLang="en-US"/>
              <a:t>(</a:t>
            </a:r>
            <a:r>
              <a:rPr lang="el-GR"/>
              <a:t>β</a:t>
            </a:r>
            <a:r>
              <a:rPr lang="tr-TR"/>
              <a:t>)</a:t>
            </a:r>
            <a:endParaRPr lang="en-US" altLang="en-US"/>
          </a:p>
          <a:p>
            <a:pPr lvl="1"/>
            <a:r>
              <a:rPr lang="en-US" altLang="en-US"/>
              <a:t>Suçluyu suçsuz bulmak</a:t>
            </a:r>
          </a:p>
          <a:p>
            <a:pPr lvl="1"/>
            <a:r>
              <a:rPr lang="en-US" altLang="en-US"/>
              <a:t>Etkili bir ilacın etkisiz olduğuna karar vermek</a:t>
            </a:r>
          </a:p>
          <a:p>
            <a:r>
              <a:rPr lang="en-US" altLang="en-US"/>
              <a:t>Yeterince veri toplarsak (yani yeterince büyük örnekle</a:t>
            </a:r>
            <a:r>
              <a:rPr lang="tr-TR" altLang="en-US"/>
              <a:t>m</a:t>
            </a:r>
            <a:r>
              <a:rPr lang="en-US" altLang="en-US"/>
              <a:t>), her iki hata türünün olasılığını da kabul edilebilir düzeyde düşük tutabiliriz.</a:t>
            </a:r>
            <a:endParaRPr lang="en-GB" altLang="en-US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3097754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>
            <a:extLst>
              <a:ext uri="{FF2B5EF4-FFF2-40B4-BE49-F238E27FC236}">
                <a16:creationId xmlns:a16="http://schemas.microsoft.com/office/drawing/2014/main" id="{F90DF4BA-B168-4BE9-BF2F-8D8579147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8F88F598-989B-D350-037E-7049AC7724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6446" y="2449794"/>
            <a:ext cx="8059107" cy="3103000"/>
          </a:xfrm>
        </p:spPr>
      </p:pic>
    </p:spTree>
    <p:extLst>
      <p:ext uri="{BB962C8B-B14F-4D97-AF65-F5344CB8AC3E}">
        <p14:creationId xmlns:p14="http://schemas.microsoft.com/office/powerpoint/2010/main" val="64234293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>
            <a:extLst>
              <a:ext uri="{FF2B5EF4-FFF2-40B4-BE49-F238E27FC236}">
                <a16:creationId xmlns:a16="http://schemas.microsoft.com/office/drawing/2014/main" id="{74175A4A-6CEB-468A-A22A-563BF85F0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315" name="Picture 4" descr="False Positives and False Negatives | by S Shekhar | Medium">
            <a:extLst>
              <a:ext uri="{FF2B5EF4-FFF2-40B4-BE49-F238E27FC236}">
                <a16:creationId xmlns:a16="http://schemas.microsoft.com/office/drawing/2014/main" id="{CCC0C2F1-A6F9-A229-3241-CAEAE45B39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3262" y="1862931"/>
            <a:ext cx="5705475" cy="4276725"/>
          </a:xfrm>
        </p:spPr>
      </p:pic>
    </p:spTree>
    <p:extLst>
      <p:ext uri="{BB962C8B-B14F-4D97-AF65-F5344CB8AC3E}">
        <p14:creationId xmlns:p14="http://schemas.microsoft.com/office/powerpoint/2010/main" val="1167099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18FDBD-CA7D-427D-AA58-08050DB493B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tr-TR" dirty="0"/>
              <a:t>Örnek Figür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893461AD-8D12-41E5-99D3-E00995CEC396}"/>
              </a:ext>
            </a:extLst>
          </p:cNvPr>
          <p:cNvSpPr/>
          <p:nvPr/>
        </p:nvSpPr>
        <p:spPr>
          <a:xfrm>
            <a:off x="5130800" y="6375400"/>
            <a:ext cx="1993897" cy="369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D1F8AA44-E753-48F8-8BCC-55DE6456E6A6}"/>
              </a:ext>
            </a:extLst>
          </p:cNvPr>
          <p:cNvSpPr txBox="1">
            <a:spLocks noChangeArrowheads="1"/>
          </p:cNvSpPr>
          <p:nvPr/>
        </p:nvSpPr>
        <p:spPr>
          <a:xfrm>
            <a:off x="2657476" y="5534819"/>
            <a:ext cx="7072311" cy="1025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err="1"/>
              <a:t>Dağılımın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kuyrukları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aynı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boyut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şekildedir</a:t>
            </a:r>
            <a:endParaRPr lang="en-US" altLang="en-US" sz="2400" dirty="0"/>
          </a:p>
          <a:p>
            <a:r>
              <a:rPr lang="en-US" altLang="en-US" sz="2400" dirty="0" err="1"/>
              <a:t>Ortalama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medyan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ve</a:t>
            </a:r>
            <a:r>
              <a:rPr lang="en-US" altLang="en-US" sz="2400" dirty="0"/>
              <a:t> mod </a:t>
            </a:r>
            <a:r>
              <a:rPr lang="en-US" altLang="en-US" sz="2400" dirty="0" err="1"/>
              <a:t>hepsi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aynı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noktada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düşer</a:t>
            </a:r>
            <a:endParaRPr lang="en-US" altLang="en-US" sz="2400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82EDF121-8EAF-41A1-9C77-7F41A6F6C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1" r="10367" b="5557"/>
          <a:stretch>
            <a:fillRect/>
          </a:stretch>
        </p:blipFill>
        <p:spPr bwMode="auto">
          <a:xfrm>
            <a:off x="3541713" y="2251076"/>
            <a:ext cx="5059362" cy="319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EBDFC3F1-7354-48E0-9F58-7CB0C8DF8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226" y="1793876"/>
            <a:ext cx="396081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/>
              <a:t>Simetrik</a:t>
            </a:r>
            <a:r>
              <a:rPr lang="en-US" altLang="en-US" sz="2400" b="1" dirty="0"/>
              <a:t> Bir </a:t>
            </a:r>
            <a:r>
              <a:rPr lang="en-US" altLang="en-US" sz="2400" b="1" dirty="0" err="1"/>
              <a:t>Eğri</a:t>
            </a: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8064580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>
            <a:extLst>
              <a:ext uri="{FF2B5EF4-FFF2-40B4-BE49-F238E27FC236}">
                <a16:creationId xmlns:a16="http://schemas.microsoft.com/office/drawing/2014/main" id="{691EB705-82D3-491F-96A9-7AAA65B59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6387" name="İçerik Yer Tutucusu 4">
            <a:extLst>
              <a:ext uri="{FF2B5EF4-FFF2-40B4-BE49-F238E27FC236}">
                <a16:creationId xmlns:a16="http://schemas.microsoft.com/office/drawing/2014/main" id="{A500E8E4-C441-5228-595E-0FC3957F9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0750" y="1986756"/>
            <a:ext cx="7810500" cy="4029075"/>
          </a:xfrm>
        </p:spPr>
      </p:pic>
      <p:sp>
        <p:nvSpPr>
          <p:cNvPr id="16388" name="Metin kutusu 5">
            <a:extLst>
              <a:ext uri="{FF2B5EF4-FFF2-40B4-BE49-F238E27FC236}">
                <a16:creationId xmlns:a16="http://schemas.microsoft.com/office/drawing/2014/main" id="{C0D9970D-F838-4EF7-C313-2604021A4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622800"/>
            <a:ext cx="2592388" cy="114307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tr-TR" altLang="tr-TR" sz="2400" b="1"/>
              <a:t>TİP I HATA %5</a:t>
            </a:r>
          </a:p>
          <a:p>
            <a:pPr>
              <a:lnSpc>
                <a:spcPct val="150000"/>
              </a:lnSpc>
            </a:pPr>
            <a:r>
              <a:rPr lang="tr-TR" altLang="tr-TR" sz="2400" b="1"/>
              <a:t>TİP II HATA %20</a:t>
            </a:r>
          </a:p>
        </p:txBody>
      </p:sp>
    </p:spTree>
    <p:extLst>
      <p:ext uri="{BB962C8B-B14F-4D97-AF65-F5344CB8AC3E}">
        <p14:creationId xmlns:p14="http://schemas.microsoft.com/office/powerpoint/2010/main" val="243199276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F0CE8B5A-70E8-7EA2-3AAA-DDA24EE41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Güç-Power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D9C7FBE1-968E-DBF8-1C46-D1DF6B97D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tr-TR"/>
              <a:t>Gerçekte etkisi olmayan bir değişken için sıfır hipotezini reddetme olasılığı</a:t>
            </a:r>
          </a:p>
          <a:p>
            <a:r>
              <a:rPr lang="tr-TR" altLang="tr-TR"/>
              <a:t>1-</a:t>
            </a:r>
            <a:r>
              <a:rPr lang="el-GR" altLang="tr-TR"/>
              <a:t> β</a:t>
            </a:r>
            <a:endParaRPr lang="tr-TR" altLang="tr-TR"/>
          </a:p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18614320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3C340E50-89E6-4D70-954F-5B087259D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AAA43-D2EF-AE35-4E11-B2C516DBB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/>
              <a:t>İstenen güç analizi türünü seçin (</a:t>
            </a:r>
            <a:r>
              <a:rPr lang="en-US"/>
              <a:t>a priori, post-hoc, criterion, sensitivity</a:t>
            </a:r>
            <a:r>
              <a:rPr lang="tr-TR"/>
              <a:t>)</a:t>
            </a:r>
          </a:p>
          <a:p>
            <a:r>
              <a:rPr lang="tr-TR"/>
              <a:t>İlgilendiğiniz hipotezlerinizi yansıtan olası çalışma tasarımını seçin (ör. t-testi, ANOVA, vb.)</a:t>
            </a:r>
          </a:p>
          <a:p>
            <a:r>
              <a:rPr lang="tr-TR"/>
              <a:t>Tasarımınızı destekleyen bir güç analizi aracı seçin. (g-power vb)</a:t>
            </a:r>
          </a:p>
          <a:p>
            <a:r>
              <a:rPr lang="tr-TR"/>
              <a:t>4 parametreden 3'ünü sağlayın (genellikle alfa=.05, güç = .80, beklenen etki büyüklüğü, tercihen pilot veriler veya literatür tarafından desteklenir)</a:t>
            </a:r>
          </a:p>
          <a:p>
            <a:r>
              <a:rPr lang="tr-TR"/>
              <a:t>Kalan parametreyi saptayın, genellikle örnek boyutu (N)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176974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>
            <a:extLst>
              <a:ext uri="{FF2B5EF4-FFF2-40B4-BE49-F238E27FC236}">
                <a16:creationId xmlns:a16="http://schemas.microsoft.com/office/drawing/2014/main" id="{0A627A3F-B3EC-40D9-BA83-E11A4F5C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8F3CB63B-0108-389E-7924-86463B91C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tr-TR"/>
              <a:t>Primer çıktı?</a:t>
            </a:r>
          </a:p>
        </p:txBody>
      </p:sp>
    </p:spTree>
    <p:extLst>
      <p:ext uri="{BB962C8B-B14F-4D97-AF65-F5344CB8AC3E}">
        <p14:creationId xmlns:p14="http://schemas.microsoft.com/office/powerpoint/2010/main" val="228549219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2B88A9A0-046D-9FFF-6A2A-A966779FD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115889"/>
            <a:ext cx="855345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85775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5ADCE03F-DA91-9B52-BB3E-4E8A9DC06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15888"/>
            <a:ext cx="84010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49431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08AEF072-20F1-654B-33FD-6997D779B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60350"/>
            <a:ext cx="85725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95395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DBCE89F4-D923-E750-4B8E-DCB4FF792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4" y="115888"/>
            <a:ext cx="848677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42383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87236691-63DC-97D0-0AA1-63504E386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88914"/>
            <a:ext cx="847725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62189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0C07B213-4B0B-1E7F-054C-20F777E81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4" y="115889"/>
            <a:ext cx="8524875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678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50FD8D-D62D-4327-89A7-21FE132D803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tr-TR" sz="440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Aykırı değerler (</a:t>
            </a:r>
            <a:r>
              <a:rPr lang="tr-TR" sz="440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Outliers</a:t>
            </a:r>
            <a:r>
              <a:rPr lang="tr-TR" sz="440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8B2C442-C937-43D4-B6FB-1B0895E95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sz="2400" b="0" i="0" u="none" strike="noStrike" baseline="0" dirty="0">
                <a:solidFill>
                  <a:srgbClr val="000000"/>
                </a:solidFill>
                <a:latin typeface="TimesNewRomanPSMT"/>
              </a:rPr>
              <a:t>Aykırı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değer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,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bir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veri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kümesindeki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diğer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gözlemlerden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çok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farklı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olan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bir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gözlemdir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. </a:t>
            </a:r>
            <a:endParaRPr lang="tr-TR" sz="2400" b="0" i="0" u="none" strike="noStrike" baseline="0" dirty="0">
              <a:solidFill>
                <a:srgbClr val="000000"/>
              </a:solidFill>
              <a:latin typeface="TimesNewRomanPSMT"/>
            </a:endParaRPr>
          </a:p>
          <a:p>
            <a:pPr algn="just">
              <a:lnSpc>
                <a:spcPct val="150000"/>
              </a:lnSpc>
            </a:pPr>
            <a:r>
              <a:rPr lang="en-US" sz="2400" b="0" i="0" u="sng" strike="noStrike" baseline="0" dirty="0" err="1">
                <a:solidFill>
                  <a:srgbClr val="000000"/>
                </a:solidFill>
                <a:latin typeface="TimesNewRomanPSMT"/>
              </a:rPr>
              <a:t>En</a:t>
            </a:r>
            <a:r>
              <a:rPr lang="en-US" sz="2400" b="0" i="0" u="sng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sng" strike="noStrike" baseline="0" dirty="0" err="1">
                <a:solidFill>
                  <a:srgbClr val="000000"/>
                </a:solidFill>
                <a:latin typeface="TimesNewRomanPSMT"/>
              </a:rPr>
              <a:t>yaygın</a:t>
            </a:r>
            <a:r>
              <a:rPr lang="en-US" sz="2400" b="0" i="0" u="sng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sng" strike="noStrike" baseline="0" dirty="0" err="1">
                <a:solidFill>
                  <a:srgbClr val="000000"/>
                </a:solidFill>
                <a:latin typeface="TimesNewRomanPSMT"/>
              </a:rPr>
              <a:t>neden</a:t>
            </a:r>
            <a:r>
              <a:rPr lang="en-US" sz="2400" b="0" i="0" u="sng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sng" strike="noStrike" baseline="0" dirty="0" err="1">
                <a:solidFill>
                  <a:srgbClr val="000000"/>
                </a:solidFill>
                <a:latin typeface="TimesNewRomanPSMT"/>
              </a:rPr>
              <a:t>kayıt</a:t>
            </a:r>
            <a:r>
              <a:rPr lang="en-US" sz="2400" b="0" i="0" u="sng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sng" strike="noStrike" baseline="0" dirty="0" err="1">
                <a:solidFill>
                  <a:srgbClr val="000000"/>
                </a:solidFill>
                <a:latin typeface="TimesNewRomanPSMT"/>
              </a:rPr>
              <a:t>hatası</a:t>
            </a:r>
            <a:r>
              <a:rPr lang="en-US" sz="2400" b="0" i="0" u="sng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sng" strike="noStrike" baseline="0" dirty="0" err="1">
                <a:solidFill>
                  <a:srgbClr val="000000"/>
                </a:solidFill>
                <a:latin typeface="TimesNewRomanPSMT"/>
              </a:rPr>
              <a:t>olduğundan</a:t>
            </a:r>
            <a:r>
              <a:rPr lang="en-US" sz="2400" b="0" i="0" u="sng" strike="noStrike" baseline="0" dirty="0">
                <a:solidFill>
                  <a:srgbClr val="000000"/>
                </a:solidFill>
                <a:latin typeface="TimesNewRomanPSMT"/>
              </a:rPr>
              <a:t>, </a:t>
            </a:r>
            <a:r>
              <a:rPr lang="en-US" sz="2400" b="0" i="0" u="sng" strike="noStrike" baseline="0" dirty="0" err="1">
                <a:solidFill>
                  <a:srgbClr val="000000"/>
                </a:solidFill>
                <a:latin typeface="TimesNewRomanPSMT"/>
              </a:rPr>
              <a:t>herhangi</a:t>
            </a:r>
            <a:r>
              <a:rPr lang="en-US" sz="2400" b="0" i="0" u="sng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sng" strike="noStrike" baseline="0" dirty="0" err="1">
                <a:solidFill>
                  <a:srgbClr val="000000"/>
                </a:solidFill>
                <a:latin typeface="TimesNewRomanPSMT"/>
              </a:rPr>
              <a:t>bir</a:t>
            </a:r>
            <a:r>
              <a:rPr lang="en-US" sz="2400" b="0" i="0" u="sng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sng" strike="noStrike" baseline="0" dirty="0" err="1">
                <a:solidFill>
                  <a:srgbClr val="000000"/>
                </a:solidFill>
                <a:latin typeface="TimesNewRomanPSMT"/>
              </a:rPr>
              <a:t>ayrıntılı</a:t>
            </a:r>
            <a:r>
              <a:rPr lang="en-US" sz="2400" b="0" i="0" u="sng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sng" strike="noStrike" baseline="0" dirty="0" err="1">
                <a:solidFill>
                  <a:srgbClr val="000000"/>
                </a:solidFill>
                <a:latin typeface="TimesNewRomanPSMT"/>
              </a:rPr>
              <a:t>istatistiksel</a:t>
            </a:r>
            <a:r>
              <a:rPr lang="en-US" sz="2400" b="0" i="0" u="sng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tr-TR" sz="2400" b="0" i="0" u="sng" strike="noStrike" baseline="0" dirty="0">
                <a:solidFill>
                  <a:srgbClr val="000000"/>
                </a:solidFill>
                <a:latin typeface="TimesNewRomanPSMT"/>
              </a:rPr>
              <a:t>analiz</a:t>
            </a:r>
            <a:r>
              <a:rPr lang="en-US" sz="2400" b="0" i="0" u="sng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sng" strike="noStrike" baseline="0" dirty="0" err="1">
                <a:solidFill>
                  <a:srgbClr val="000000"/>
                </a:solidFill>
                <a:latin typeface="TimesNewRomanPSMT"/>
              </a:rPr>
              <a:t>yapmadan</a:t>
            </a:r>
            <a:r>
              <a:rPr lang="en-US" sz="2400" b="0" i="0" u="sng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sng" strike="noStrike" baseline="0" dirty="0" err="1">
                <a:solidFill>
                  <a:srgbClr val="000000"/>
                </a:solidFill>
                <a:latin typeface="TimesNewRomanPSMT"/>
              </a:rPr>
              <a:t>önce</a:t>
            </a:r>
            <a:r>
              <a:rPr lang="en-US" sz="2400" b="0" i="0" u="sng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sng" strike="noStrike" baseline="0" dirty="0" err="1">
                <a:solidFill>
                  <a:srgbClr val="000000"/>
                </a:solidFill>
                <a:latin typeface="TimesNewRomanPSMT"/>
              </a:rPr>
              <a:t>aykırı</a:t>
            </a:r>
            <a:r>
              <a:rPr lang="en-US" sz="2400" b="0" i="0" u="sng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sng" strike="noStrike" baseline="0" dirty="0" err="1">
                <a:solidFill>
                  <a:srgbClr val="000000"/>
                </a:solidFill>
                <a:latin typeface="TimesNewRomanPSMT"/>
              </a:rPr>
              <a:t>değerleri</a:t>
            </a:r>
            <a:r>
              <a:rPr lang="en-US" sz="2400" b="0" i="0" u="sng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(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özet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istatistikler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ve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verilerin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çizimleri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aracılığıyla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)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aramak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mantıklıdır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. </a:t>
            </a:r>
            <a:endParaRPr lang="tr-TR" sz="2400" b="0" i="0" u="none" strike="noStrike" baseline="0" dirty="0">
              <a:solidFill>
                <a:srgbClr val="000000"/>
              </a:solidFill>
              <a:latin typeface="TimesNewRomanPSMT"/>
            </a:endParaRPr>
          </a:p>
        </p:txBody>
      </p:sp>
    </p:spTree>
    <p:extLst>
      <p:ext uri="{BB962C8B-B14F-4D97-AF65-F5344CB8AC3E}">
        <p14:creationId xmlns:p14="http://schemas.microsoft.com/office/powerpoint/2010/main" val="286337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8B98000C-DDC8-40F7-9A1B-867114DE2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>
            <a:extLst>
              <a:ext uri="{FF2B5EF4-FFF2-40B4-BE49-F238E27FC236}">
                <a16:creationId xmlns:a16="http://schemas.microsoft.com/office/drawing/2014/main" id="{FC1C73A6-9A15-08A9-BB1B-483D172BE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/>
              <a:t>G-Power</a:t>
            </a:r>
          </a:p>
          <a:p>
            <a:r>
              <a:rPr lang="tr-TR"/>
              <a:t>Online kaynaklar</a:t>
            </a:r>
          </a:p>
          <a:p>
            <a:r>
              <a:rPr lang="tr-TR"/>
              <a:t>Diğer yazılımlar (</a:t>
            </a:r>
            <a:r>
              <a:rPr lang="en-US"/>
              <a:t>SPSS Sample Power, SAS Proc Power, Pint, PASS</a:t>
            </a:r>
            <a:r>
              <a:rPr lang="tr-TR"/>
              <a:t>, Optimal design vb)</a:t>
            </a:r>
          </a:p>
          <a:p>
            <a:endParaRPr lang="tr-TR"/>
          </a:p>
          <a:p>
            <a:endParaRPr lang="tr-TR"/>
          </a:p>
          <a:p>
            <a:endParaRPr lang="tr-TR"/>
          </a:p>
          <a:p>
            <a:r>
              <a:rPr lang="tr-TR"/>
              <a:t>https://www.psychologie.hhu.de/arbeitsgruppen/allgemeine-psychologie-und-arbeitspsychologie/gpower</a:t>
            </a:r>
            <a:endParaRPr lang="tr-TR" dirty="0"/>
          </a:p>
        </p:txBody>
      </p:sp>
      <p:pic>
        <p:nvPicPr>
          <p:cNvPr id="35843" name="Picture 2">
            <a:extLst>
              <a:ext uri="{FF2B5EF4-FFF2-40B4-BE49-F238E27FC236}">
                <a16:creationId xmlns:a16="http://schemas.microsoft.com/office/drawing/2014/main" id="{6A6888BD-E323-9F97-28C6-3E00CDC5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404814"/>
            <a:ext cx="4214812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52939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27F40124-6668-4A7D-948B-4D9ACB8DE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>
            <a:extLst>
              <a:ext uri="{FF2B5EF4-FFF2-40B4-BE49-F238E27FC236}">
                <a16:creationId xmlns:a16="http://schemas.microsoft.com/office/drawing/2014/main" id="{10DD7A10-D6D4-E35A-F228-82E2044A6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power analysis for sample size estimation was conducted using G*Power version 3.1.9.7 to test the difference between two independent group using a two-tailed test based on the pilot study conducted by Mehta et al (N=218) [9,10]. Result indicated that a total sample of 464 participants with two equal sized groups of n = 232 was necessary to achieve a power of 0.80 with an alpha of 0.05. </a:t>
            </a:r>
            <a:endParaRPr lang="tr-TR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1728445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İçerik Yer Tutucusu 2">
            <a:extLst>
              <a:ext uri="{FF2B5EF4-FFF2-40B4-BE49-F238E27FC236}">
                <a16:creationId xmlns:a16="http://schemas.microsoft.com/office/drawing/2014/main" id="{D6B0199D-BF3F-4AC8-B311-FCF3D4718C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tr-TR" altLang="tr-TR" b="1"/>
              <a:t>DİNLEDİĞİNİZ İÇİN TEŞEKKÜRLER…</a:t>
            </a:r>
          </a:p>
          <a:p>
            <a:pPr marL="0" indent="0" algn="ctr">
              <a:buNone/>
            </a:pPr>
            <a:endParaRPr lang="tr-TR" altLang="tr-TR"/>
          </a:p>
          <a:p>
            <a:pPr marL="0" indent="0" algn="ctr">
              <a:buNone/>
            </a:pPr>
            <a:endParaRPr lang="tr-TR" altLang="tr-TR"/>
          </a:p>
          <a:p>
            <a:pPr marL="0" indent="0" algn="ctr">
              <a:buNone/>
            </a:pPr>
            <a:endParaRPr lang="tr-TR" altLang="tr-TR"/>
          </a:p>
          <a:p>
            <a:pPr marL="0" indent="0" algn="ctr">
              <a:buNone/>
            </a:pPr>
            <a:r>
              <a:rPr lang="tr-TR" altLang="tr-TR" sz="3600" b="1"/>
              <a:t>Prof. Dr. Turgay Ulaş</a:t>
            </a:r>
            <a:br>
              <a:rPr lang="tr-TR" altLang="tr-TR" sz="3600" b="1"/>
            </a:br>
            <a:r>
              <a:rPr lang="en-US" altLang="tr-TR" sz="2000" b="1"/>
              <a:t>Sağlık Bilimleri Üniversitesi</a:t>
            </a:r>
            <a:br>
              <a:rPr lang="en-US" altLang="tr-TR" sz="2000" b="1"/>
            </a:br>
            <a:r>
              <a:rPr lang="en-US" altLang="tr-TR" sz="2000" b="1"/>
              <a:t>Ankara Onkoloji E</a:t>
            </a:r>
            <a:r>
              <a:rPr lang="tr-TR" altLang="tr-TR" sz="2000" b="1"/>
              <a:t>ğitim ve Araştırma Hastanesi</a:t>
            </a:r>
            <a:endParaRPr lang="tr-TR" altLang="tr-TR"/>
          </a:p>
        </p:txBody>
      </p:sp>
      <p:sp>
        <p:nvSpPr>
          <p:cNvPr id="62467" name="Slayt Numarası Yer Tutucusu 3">
            <a:extLst>
              <a:ext uri="{FF2B5EF4-FFF2-40B4-BE49-F238E27FC236}">
                <a16:creationId xmlns:a16="http://schemas.microsoft.com/office/drawing/2014/main" id="{7B0B0CAC-F155-4D0A-8DDA-79780DEE31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B110DDD-C599-4E5E-98D1-F04E73014EF9}" type="slidenum">
              <a:rPr lang="tr-TR" altLang="tr-TR">
                <a:solidFill>
                  <a:srgbClr val="898989"/>
                </a:solidFill>
              </a:rPr>
              <a:pPr/>
              <a:t>122</a:t>
            </a:fld>
            <a:endParaRPr lang="tr-TR" altLang="tr-TR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922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50FD8D-D62D-4327-89A7-21FE132D803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tr-TR" sz="440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Aykırı değerler (</a:t>
            </a:r>
            <a:r>
              <a:rPr lang="tr-TR" sz="440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Outliers</a:t>
            </a:r>
            <a:r>
              <a:rPr lang="tr-TR" sz="440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8B2C442-C937-43D4-B6FB-1B0895E95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Aykırı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değerleri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belirlemek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için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yaygın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olarak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çeşitli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göstergeler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kullanılır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NewRomanPSMT"/>
              </a:rPr>
              <a:t>. </a:t>
            </a:r>
            <a:endParaRPr lang="tr-TR" sz="2400" b="0" i="0" u="none" strike="noStrike" baseline="0" dirty="0">
              <a:solidFill>
                <a:srgbClr val="000000"/>
              </a:solidFill>
              <a:latin typeface="TimesNewRomanPSMT"/>
            </a:endParaRPr>
          </a:p>
          <a:p>
            <a:pPr algn="just">
              <a:lnSpc>
                <a:spcPct val="150000"/>
              </a:lnSpc>
            </a:pPr>
            <a:r>
              <a:rPr lang="tr-TR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Boxplot</a:t>
            </a:r>
            <a:r>
              <a:rPr lang="tr-TR" sz="24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TimesNewRomanPSMT"/>
              </a:rPr>
              <a:t>grafiği</a:t>
            </a:r>
            <a:endParaRPr lang="en-US" sz="2400" b="0" i="0" u="none" strike="noStrike" baseline="0" dirty="0">
              <a:solidFill>
                <a:srgbClr val="000000"/>
              </a:solidFill>
              <a:latin typeface="TimesNewRomanPSMT"/>
            </a:endParaRPr>
          </a:p>
        </p:txBody>
      </p:sp>
    </p:spTree>
    <p:extLst>
      <p:ext uri="{BB962C8B-B14F-4D97-AF65-F5344CB8AC3E}">
        <p14:creationId xmlns:p14="http://schemas.microsoft.com/office/powerpoint/2010/main" val="71283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44792"/>
            <a:ext cx="10515600" cy="131778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eaLnBrk="1" hangingPunct="1"/>
            <a:r>
              <a:rPr lang="en-US" altLang="en-US" dirty="0"/>
              <a:t>Box-plot</a:t>
            </a:r>
            <a:r>
              <a:rPr lang="tr-TR" altLang="en-US" dirty="0"/>
              <a:t> Grafiğinde Aykırı değer (</a:t>
            </a:r>
            <a:r>
              <a:rPr lang="tr-TR" altLang="en-US" dirty="0" err="1"/>
              <a:t>Outliers</a:t>
            </a:r>
            <a:r>
              <a:rPr lang="tr-TR" altLang="en-US" dirty="0"/>
              <a:t>)</a:t>
            </a:r>
            <a:endParaRPr lang="en-US" altLang="en-US" sz="2000" dirty="0"/>
          </a:p>
        </p:txBody>
      </p:sp>
      <p:pic>
        <p:nvPicPr>
          <p:cNvPr id="768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0" t="16498" r="58286" b="18747"/>
          <a:stretch>
            <a:fillRect/>
          </a:stretch>
        </p:blipFill>
        <p:spPr bwMode="auto">
          <a:xfrm>
            <a:off x="5183188" y="1860234"/>
            <a:ext cx="1344612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2627" name="Oval 19"/>
          <p:cNvSpPr>
            <a:spLocks noChangeArrowheads="1"/>
          </p:cNvSpPr>
          <p:nvPr/>
        </p:nvSpPr>
        <p:spPr bwMode="auto">
          <a:xfrm>
            <a:off x="5302249" y="1661796"/>
            <a:ext cx="1152525" cy="935038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452628" name="Line 20"/>
          <p:cNvSpPr>
            <a:spLocks noChangeShapeType="1"/>
          </p:cNvSpPr>
          <p:nvPr/>
        </p:nvSpPr>
        <p:spPr bwMode="auto">
          <a:xfrm>
            <a:off x="6644758" y="2129314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452629" name="Text Box 21"/>
          <p:cNvSpPr txBox="1">
            <a:spLocks noChangeArrowheads="1"/>
          </p:cNvSpPr>
          <p:nvPr/>
        </p:nvSpPr>
        <p:spPr bwMode="auto">
          <a:xfrm>
            <a:off x="7251517" y="1930877"/>
            <a:ext cx="223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000" b="1" dirty="0"/>
              <a:t>Extreme scores</a:t>
            </a:r>
          </a:p>
        </p:txBody>
      </p:sp>
    </p:spTree>
    <p:extLst>
      <p:ext uri="{BB962C8B-B14F-4D97-AF65-F5344CB8AC3E}">
        <p14:creationId xmlns:p14="http://schemas.microsoft.com/office/powerpoint/2010/main" val="1079358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9B59B9C-4439-3BC4-E33F-2967466DC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F633F92-3C61-05FF-4CF9-96A970751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37" y="1338262"/>
            <a:ext cx="8620125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1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C726112-ABD7-458D-8C2D-6A865058C48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tr-TR" dirty="0"/>
              <a:t>Standart Sapma (Standart </a:t>
            </a:r>
            <a:r>
              <a:rPr lang="tr-TR" dirty="0" err="1"/>
              <a:t>Deviation</a:t>
            </a:r>
            <a:r>
              <a:rPr lang="tr-TR" dirty="0"/>
              <a:t>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92C5BF5-3B70-4341-8236-52BFD3F5D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dirty="0"/>
              <a:t>En önemli yaygınlık ölçülerinden</a:t>
            </a:r>
          </a:p>
          <a:p>
            <a:pPr algn="just">
              <a:lnSpc>
                <a:spcPct val="150000"/>
              </a:lnSpc>
            </a:pPr>
            <a:r>
              <a:rPr lang="tr-TR" dirty="0"/>
              <a:t>Dağılımdaki </a:t>
            </a:r>
            <a:r>
              <a:rPr lang="tr-TR" u="sng" dirty="0"/>
              <a:t>tüm değerlerin aritmetik ortalamaya olan uzaklıklarının ortalamasıdır.</a:t>
            </a:r>
          </a:p>
          <a:p>
            <a:pPr algn="just">
              <a:lnSpc>
                <a:spcPct val="150000"/>
              </a:lnSpc>
            </a:pPr>
            <a:r>
              <a:rPr lang="tr-TR" dirty="0"/>
              <a:t>Dağılımın </a:t>
            </a:r>
            <a:r>
              <a:rPr lang="tr-TR" u="sng" dirty="0"/>
              <a:t>değişkenliği arttıkça standart sapma büyür. </a:t>
            </a:r>
          </a:p>
          <a:p>
            <a:pPr>
              <a:lnSpc>
                <a:spcPct val="150000"/>
              </a:lnSpc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6620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C726112-ABD7-458D-8C2D-6A865058C48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tr-TR" dirty="0"/>
              <a:t>Standart Sapma (Standart </a:t>
            </a:r>
            <a:r>
              <a:rPr lang="tr-TR" dirty="0" err="1"/>
              <a:t>Deviation</a:t>
            </a:r>
            <a:r>
              <a:rPr lang="tr-TR" dirty="0"/>
              <a:t>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92C5BF5-3B70-4341-8236-52BFD3F5D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sz="3200" dirty="0"/>
              <a:t>Standart sapma hesaplanırken dağılımdaki </a:t>
            </a:r>
            <a:r>
              <a:rPr lang="tr-TR" sz="3200" u="sng" dirty="0"/>
              <a:t>tüm değerler dikkate alınır. </a:t>
            </a:r>
          </a:p>
          <a:p>
            <a:pPr algn="just">
              <a:lnSpc>
                <a:spcPct val="150000"/>
              </a:lnSpc>
            </a:pPr>
            <a:r>
              <a:rPr lang="tr-TR" sz="3200" dirty="0"/>
              <a:t>Standart sapma, </a:t>
            </a:r>
            <a:r>
              <a:rPr lang="tr-TR" sz="3200" u="sng" dirty="0"/>
              <a:t>aritmetik ortalama</a:t>
            </a:r>
            <a:r>
              <a:rPr lang="tr-TR" sz="3200" dirty="0"/>
              <a:t> kullanıldığında bir yaygınlık ölçüsü olarak kullanılır.</a:t>
            </a:r>
          </a:p>
          <a:p>
            <a:pPr algn="just">
              <a:lnSpc>
                <a:spcPct val="150000"/>
              </a:lnSpc>
            </a:pPr>
            <a:r>
              <a:rPr lang="tr-TR" sz="3200" b="1" dirty="0"/>
              <a:t>Çarpık dağılımlarda kullanılması önerilmez!</a:t>
            </a:r>
          </a:p>
          <a:p>
            <a:pPr>
              <a:lnSpc>
                <a:spcPct val="150000"/>
              </a:lnSpc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419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C726112-ABD7-458D-8C2D-6A865058C48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tr-TR" dirty="0"/>
              <a:t>Çeyreklikler Arası Genişlik </a:t>
            </a:r>
            <a:br>
              <a:rPr lang="tr-TR" dirty="0"/>
            </a:br>
            <a:r>
              <a:rPr lang="tr-TR" dirty="0" err="1"/>
              <a:t>Interquartile</a:t>
            </a:r>
            <a:r>
              <a:rPr lang="tr-TR" dirty="0"/>
              <a:t> </a:t>
            </a:r>
            <a:r>
              <a:rPr lang="tr-TR" dirty="0" err="1"/>
              <a:t>range</a:t>
            </a:r>
            <a:r>
              <a:rPr lang="tr-TR" dirty="0"/>
              <a:t> (IQR)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92C5BF5-3B70-4341-8236-52BFD3F5D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dirty="0"/>
              <a:t>Birinci ve üçüncü çeyrekler arasındaki farka eşit olan bir istatistiksel dağılım ölçüsü. </a:t>
            </a:r>
          </a:p>
          <a:p>
            <a:pPr>
              <a:lnSpc>
                <a:spcPct val="150000"/>
              </a:lnSpc>
            </a:pPr>
            <a:r>
              <a:rPr lang="tr-TR" dirty="0"/>
              <a:t>Dağılımdaki </a:t>
            </a:r>
            <a:r>
              <a:rPr lang="tr-TR" u="sng" dirty="0"/>
              <a:t>verilerin ortadaki 0.50 </a:t>
            </a:r>
            <a:r>
              <a:rPr lang="tr-TR" dirty="0"/>
              <a:t>‘sinin yer aldığı aralığı belirlemek için kullanılır. </a:t>
            </a:r>
          </a:p>
          <a:p>
            <a:pPr>
              <a:lnSpc>
                <a:spcPct val="150000"/>
              </a:lnSpc>
            </a:pPr>
            <a:r>
              <a:rPr lang="tr-TR" b="1" dirty="0"/>
              <a:t>Çeyreklikler arası genişlik aşırı uç değerlerden etkilenmez.</a:t>
            </a:r>
          </a:p>
        </p:txBody>
      </p:sp>
    </p:spTree>
    <p:extLst>
      <p:ext uri="{BB962C8B-B14F-4D97-AF65-F5344CB8AC3E}">
        <p14:creationId xmlns:p14="http://schemas.microsoft.com/office/powerpoint/2010/main" val="423618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49573"/>
            <a:ext cx="10515600" cy="103976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eaLnBrk="1" hangingPunct="1"/>
            <a:r>
              <a:rPr lang="tr-TR" altLang="en-US" dirty="0"/>
              <a:t>Grafik olarak </a:t>
            </a:r>
            <a:r>
              <a:rPr lang="tr-TR" altLang="en-US" dirty="0" err="1"/>
              <a:t>Çeyreklerarası</a:t>
            </a:r>
            <a:r>
              <a:rPr lang="tr-TR" altLang="en-US" dirty="0"/>
              <a:t> -IQR</a:t>
            </a:r>
            <a:endParaRPr lang="en-US" altLang="en-US" dirty="0"/>
          </a:p>
        </p:txBody>
      </p:sp>
      <p:pic>
        <p:nvPicPr>
          <p:cNvPr id="757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0"/>
          <a:stretch>
            <a:fillRect/>
          </a:stretch>
        </p:blipFill>
        <p:spPr bwMode="auto">
          <a:xfrm>
            <a:off x="1774825" y="1749724"/>
            <a:ext cx="7848600" cy="447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1115" name="Line 11"/>
          <p:cNvSpPr>
            <a:spLocks noChangeShapeType="1"/>
          </p:cNvSpPr>
          <p:nvPr/>
        </p:nvSpPr>
        <p:spPr bwMode="auto">
          <a:xfrm>
            <a:off x="5707063" y="4700886"/>
            <a:ext cx="75565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431116" name="Text Box 12"/>
          <p:cNvSpPr txBox="1">
            <a:spLocks noChangeArrowheads="1"/>
          </p:cNvSpPr>
          <p:nvPr/>
        </p:nvSpPr>
        <p:spPr bwMode="auto">
          <a:xfrm>
            <a:off x="5487480" y="1172995"/>
            <a:ext cx="1439862" cy="466725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The </a:t>
            </a:r>
            <a:r>
              <a:rPr lang="en-US" altLang="en-US" sz="2400" i="1"/>
              <a:t>IQR</a:t>
            </a:r>
          </a:p>
        </p:txBody>
      </p:sp>
      <p:sp>
        <p:nvSpPr>
          <p:cNvPr id="2" name="Dikdörtgen 1"/>
          <p:cNvSpPr/>
          <p:nvPr/>
        </p:nvSpPr>
        <p:spPr>
          <a:xfrm>
            <a:off x="3589339" y="1837037"/>
            <a:ext cx="2030411" cy="39448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Dikdörtgen 14"/>
          <p:cNvSpPr/>
          <p:nvPr/>
        </p:nvSpPr>
        <p:spPr>
          <a:xfrm>
            <a:off x="5643692" y="1841801"/>
            <a:ext cx="452436" cy="3944809"/>
          </a:xfrm>
          <a:prstGeom prst="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Dikdörtgen 15"/>
          <p:cNvSpPr/>
          <p:nvPr/>
        </p:nvSpPr>
        <p:spPr>
          <a:xfrm>
            <a:off x="6065711" y="1853206"/>
            <a:ext cx="452436" cy="394480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/>
          <p:cNvSpPr/>
          <p:nvPr/>
        </p:nvSpPr>
        <p:spPr>
          <a:xfrm>
            <a:off x="6583617" y="1866007"/>
            <a:ext cx="2020631" cy="3944809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4364545" y="6407513"/>
            <a:ext cx="55546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Q1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6133529" y="6402209"/>
            <a:ext cx="59740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Q3</a:t>
            </a:r>
          </a:p>
        </p:txBody>
      </p:sp>
      <p:sp>
        <p:nvSpPr>
          <p:cNvPr id="20" name="Metin kutusu 19"/>
          <p:cNvSpPr txBox="1"/>
          <p:nvPr/>
        </p:nvSpPr>
        <p:spPr>
          <a:xfrm>
            <a:off x="5487480" y="6409228"/>
            <a:ext cx="597408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Q2</a:t>
            </a:r>
          </a:p>
        </p:txBody>
      </p:sp>
      <p:sp>
        <p:nvSpPr>
          <p:cNvPr id="21" name="Metin kutusu 20"/>
          <p:cNvSpPr txBox="1"/>
          <p:nvPr/>
        </p:nvSpPr>
        <p:spPr>
          <a:xfrm>
            <a:off x="7640795" y="6420703"/>
            <a:ext cx="59740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Q4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F15F48C0-A04D-4F8A-8374-DC5B4177936D}"/>
              </a:ext>
            </a:extLst>
          </p:cNvPr>
          <p:cNvSpPr txBox="1"/>
          <p:nvPr/>
        </p:nvSpPr>
        <p:spPr>
          <a:xfrm>
            <a:off x="4190136" y="3123466"/>
            <a:ext cx="651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>
                <a:latin typeface="Arial" charset="0"/>
              </a:rPr>
              <a:t>25% </a:t>
            </a:r>
            <a:endParaRPr lang="tr-TR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DB4E820F-DAD6-4497-B615-9CB42643161F}"/>
              </a:ext>
            </a:extLst>
          </p:cNvPr>
          <p:cNvSpPr txBox="1"/>
          <p:nvPr/>
        </p:nvSpPr>
        <p:spPr>
          <a:xfrm>
            <a:off x="7419414" y="3123466"/>
            <a:ext cx="651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>
                <a:latin typeface="Arial" charset="0"/>
              </a:rPr>
              <a:t>25% </a:t>
            </a:r>
            <a:endParaRPr lang="tr-TR" dirty="0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65441C7B-10C9-4160-84B8-203C101CA084}"/>
              </a:ext>
            </a:extLst>
          </p:cNvPr>
          <p:cNvSpPr txBox="1"/>
          <p:nvPr/>
        </p:nvSpPr>
        <p:spPr>
          <a:xfrm>
            <a:off x="5770314" y="3308132"/>
            <a:ext cx="651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en-US" dirty="0">
                <a:latin typeface="Arial" charset="0"/>
              </a:rPr>
              <a:t>50</a:t>
            </a:r>
            <a:r>
              <a:rPr lang="en-US" altLang="en-US" dirty="0">
                <a:latin typeface="Arial" charset="0"/>
              </a:rPr>
              <a:t>%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3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152F9D2-99B1-4932-ADC5-4ED08344B9C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tr-TR" sz="4000" dirty="0"/>
              <a:t>İstatistik Okuryazarlığı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38023AC-C8EA-496B-8566-97FA6D779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dirty="0"/>
              <a:t>Wulff </a:t>
            </a:r>
            <a:r>
              <a:rPr lang="en-US" altLang="en-US" dirty="0" err="1"/>
              <a:t>ve</a:t>
            </a:r>
            <a:r>
              <a:rPr lang="en-US" altLang="en-US" dirty="0"/>
              <a:t> </a:t>
            </a:r>
            <a:r>
              <a:rPr lang="en-US" altLang="en-US" dirty="0" err="1"/>
              <a:t>diğerleri</a:t>
            </a:r>
            <a:r>
              <a:rPr lang="en-US" altLang="en-US" dirty="0"/>
              <a:t> (1987) </a:t>
            </a:r>
            <a:r>
              <a:rPr lang="en-US" altLang="en-US" dirty="0" err="1"/>
              <a:t>Danimarkalı</a:t>
            </a:r>
            <a:r>
              <a:rPr lang="en-US" altLang="en-US" dirty="0"/>
              <a:t> </a:t>
            </a:r>
            <a:r>
              <a:rPr lang="en-US" altLang="en-US" dirty="0" err="1"/>
              <a:t>doktorlar</a:t>
            </a:r>
            <a:r>
              <a:rPr lang="en-US" altLang="en-US" dirty="0"/>
              <a:t> </a:t>
            </a:r>
            <a:r>
              <a:rPr lang="en-US" altLang="en-US" dirty="0" err="1"/>
              <a:t>üzerinde</a:t>
            </a:r>
            <a:r>
              <a:rPr lang="en-US" altLang="en-US" dirty="0"/>
              <a:t> </a:t>
            </a:r>
            <a:r>
              <a:rPr lang="en-US" altLang="en-US" dirty="0" err="1"/>
              <a:t>çalıştı</a:t>
            </a:r>
            <a:endParaRPr lang="en-US" altLang="en-US" dirty="0"/>
          </a:p>
          <a:p>
            <a:pPr lvl="1">
              <a:lnSpc>
                <a:spcPct val="150000"/>
              </a:lnSpc>
            </a:pPr>
            <a:r>
              <a:rPr lang="en-US" altLang="en-US" dirty="0" err="1"/>
              <a:t>Temel</a:t>
            </a:r>
            <a:r>
              <a:rPr lang="en-US" altLang="en-US" dirty="0"/>
              <a:t> </a:t>
            </a:r>
            <a:r>
              <a:rPr lang="en-US" altLang="en-US" dirty="0" err="1"/>
              <a:t>istatistiksel</a:t>
            </a:r>
            <a:r>
              <a:rPr lang="en-US" altLang="en-US" dirty="0"/>
              <a:t> </a:t>
            </a:r>
            <a:r>
              <a:rPr lang="en-US" altLang="en-US" dirty="0" err="1"/>
              <a:t>kavramları</a:t>
            </a:r>
            <a:r>
              <a:rPr lang="en-US" altLang="en-US" dirty="0"/>
              <a:t> test </a:t>
            </a:r>
            <a:r>
              <a:rPr lang="en-US" altLang="en-US" dirty="0" err="1"/>
              <a:t>eden</a:t>
            </a:r>
            <a:r>
              <a:rPr lang="en-US" altLang="en-US" dirty="0"/>
              <a:t> </a:t>
            </a:r>
            <a:r>
              <a:rPr lang="en-US" altLang="en-US" u="sng" dirty="0" err="1"/>
              <a:t>dokuz</a:t>
            </a:r>
            <a:r>
              <a:rPr lang="en-US" altLang="en-US" u="sng" dirty="0"/>
              <a:t> </a:t>
            </a:r>
            <a:r>
              <a:rPr lang="en-US" altLang="en-US" u="sng" dirty="0" err="1"/>
              <a:t>soru</a:t>
            </a:r>
            <a:endParaRPr lang="en-US" altLang="en-US" u="sng" dirty="0"/>
          </a:p>
          <a:p>
            <a:pPr lvl="1">
              <a:lnSpc>
                <a:spcPct val="150000"/>
              </a:lnSpc>
            </a:pPr>
            <a:r>
              <a:rPr lang="en-US" altLang="en-US" dirty="0" err="1"/>
              <a:t>Medyan</a:t>
            </a:r>
            <a:r>
              <a:rPr lang="en-US" altLang="en-US" dirty="0"/>
              <a:t> </a:t>
            </a:r>
            <a:r>
              <a:rPr lang="en-US" altLang="en-US" dirty="0" err="1"/>
              <a:t>doğru</a:t>
            </a:r>
            <a:r>
              <a:rPr lang="en-US" altLang="en-US" dirty="0"/>
              <a:t> </a:t>
            </a:r>
            <a:r>
              <a:rPr lang="en-US" altLang="en-US" dirty="0" err="1"/>
              <a:t>yanıt</a:t>
            </a:r>
            <a:r>
              <a:rPr lang="en-US" altLang="en-US" dirty="0"/>
              <a:t> </a:t>
            </a:r>
            <a:r>
              <a:rPr lang="en-US" altLang="en-US" dirty="0" err="1"/>
              <a:t>sayısı</a:t>
            </a:r>
            <a:r>
              <a:rPr lang="en-US" altLang="en-US" dirty="0"/>
              <a:t> </a:t>
            </a:r>
            <a:r>
              <a:rPr lang="en-US" altLang="en-US" u="sng" dirty="0"/>
              <a:t>2,4</a:t>
            </a:r>
            <a:r>
              <a:rPr lang="en-US" altLang="en-US" dirty="0"/>
              <a:t> </a:t>
            </a:r>
            <a:r>
              <a:rPr lang="en-US" altLang="en-US" dirty="0" err="1"/>
              <a:t>idi</a:t>
            </a:r>
            <a:endParaRPr lang="en-US" altLang="en-US" dirty="0"/>
          </a:p>
          <a:p>
            <a:pPr lvl="1">
              <a:lnSpc>
                <a:spcPct val="150000"/>
              </a:lnSpc>
            </a:pPr>
            <a:r>
              <a:rPr lang="en-US" altLang="en-US" dirty="0" err="1"/>
              <a:t>Yazarlar</a:t>
            </a:r>
            <a:r>
              <a:rPr lang="en-US" altLang="en-US" dirty="0"/>
              <a:t> </a:t>
            </a:r>
            <a:r>
              <a:rPr lang="en-US" altLang="en-US" dirty="0" err="1"/>
              <a:t>şu</a:t>
            </a:r>
            <a:r>
              <a:rPr lang="en-US" altLang="en-US" dirty="0"/>
              <a:t> </a:t>
            </a:r>
            <a:r>
              <a:rPr lang="en-US" altLang="en-US" dirty="0" err="1"/>
              <a:t>sonuca</a:t>
            </a:r>
            <a:r>
              <a:rPr lang="en-US" altLang="en-US" dirty="0"/>
              <a:t> </a:t>
            </a:r>
            <a:r>
              <a:rPr lang="en-US" altLang="en-US" dirty="0" err="1"/>
              <a:t>varmışlardır</a:t>
            </a:r>
            <a:r>
              <a:rPr lang="en-US" altLang="en-US" dirty="0"/>
              <a:t>: “…</a:t>
            </a:r>
            <a:r>
              <a:rPr lang="en-US" altLang="en-US" dirty="0" err="1"/>
              <a:t>çoğu</a:t>
            </a:r>
            <a:r>
              <a:rPr lang="en-US" altLang="en-US" dirty="0"/>
              <a:t> </a:t>
            </a:r>
            <a:r>
              <a:rPr lang="en-US" altLang="en-US" dirty="0" err="1"/>
              <a:t>doktorun</a:t>
            </a:r>
            <a:r>
              <a:rPr lang="en-US" altLang="en-US" dirty="0"/>
              <a:t> </a:t>
            </a:r>
            <a:r>
              <a:rPr lang="en-US" altLang="en-US" u="sng" dirty="0" err="1"/>
              <a:t>istatistiksel</a:t>
            </a:r>
            <a:r>
              <a:rPr lang="en-US" altLang="en-US" u="sng" dirty="0"/>
              <a:t> </a:t>
            </a:r>
            <a:r>
              <a:rPr lang="en-US" altLang="en-US" u="sng" dirty="0" err="1"/>
              <a:t>bilgisi</a:t>
            </a:r>
            <a:r>
              <a:rPr lang="en-US" altLang="en-US" u="sng" dirty="0"/>
              <a:t> o </a:t>
            </a:r>
            <a:r>
              <a:rPr lang="en-US" altLang="en-US" u="sng" dirty="0" err="1"/>
              <a:t>kadar</a:t>
            </a:r>
            <a:r>
              <a:rPr lang="en-US" altLang="en-US" u="sng" dirty="0"/>
              <a:t> </a:t>
            </a:r>
            <a:r>
              <a:rPr lang="en-US" altLang="en-US" u="sng" dirty="0" err="1"/>
              <a:t>sınırlıdır</a:t>
            </a:r>
            <a:r>
              <a:rPr lang="en-US" altLang="en-US" u="sng" dirty="0"/>
              <a:t> ki, </a:t>
            </a:r>
            <a:r>
              <a:rPr lang="en-US" altLang="en-US" u="sng" dirty="0" err="1"/>
              <a:t>tıp</a:t>
            </a:r>
            <a:r>
              <a:rPr lang="en-US" altLang="en-US" u="sng" dirty="0"/>
              <a:t> </a:t>
            </a:r>
            <a:r>
              <a:rPr lang="en-US" altLang="en-US" u="sng" dirty="0" err="1"/>
              <a:t>dergilerindeki</a:t>
            </a:r>
            <a:r>
              <a:rPr lang="en-US" altLang="en-US" u="sng" dirty="0"/>
              <a:t> </a:t>
            </a:r>
            <a:r>
              <a:rPr lang="en-US" altLang="en-US" u="sng" dirty="0" err="1"/>
              <a:t>makalelerde</a:t>
            </a:r>
            <a:r>
              <a:rPr lang="en-US" altLang="en-US" u="sng" dirty="0"/>
              <a:t> </a:t>
            </a:r>
            <a:r>
              <a:rPr lang="en-US" altLang="en-US" u="sng" dirty="0" err="1"/>
              <a:t>bulunan</a:t>
            </a:r>
            <a:r>
              <a:rPr lang="en-US" altLang="en-US" u="sng" dirty="0"/>
              <a:t> </a:t>
            </a:r>
            <a:r>
              <a:rPr lang="en-US" altLang="en-US" u="sng" dirty="0" err="1"/>
              <a:t>bu</a:t>
            </a:r>
            <a:r>
              <a:rPr lang="en-US" altLang="en-US" u="sng" dirty="0"/>
              <a:t> </a:t>
            </a:r>
            <a:r>
              <a:rPr lang="en-US" altLang="en-US" u="sng" dirty="0" err="1"/>
              <a:t>istatistiksel</a:t>
            </a:r>
            <a:r>
              <a:rPr lang="en-US" altLang="en-US" u="sng" dirty="0"/>
              <a:t> </a:t>
            </a:r>
            <a:r>
              <a:rPr lang="en-US" altLang="en-US" u="sng" dirty="0" err="1"/>
              <a:t>analizlerden</a:t>
            </a:r>
            <a:r>
              <a:rPr lang="en-US" altLang="en-US" u="sng" dirty="0"/>
              <a:t> </a:t>
            </a:r>
            <a:r>
              <a:rPr lang="en-US" altLang="en-US" u="sng" dirty="0" err="1"/>
              <a:t>doğru</a:t>
            </a:r>
            <a:r>
              <a:rPr lang="en-US" altLang="en-US" u="sng" dirty="0"/>
              <a:t> </a:t>
            </a:r>
            <a:r>
              <a:rPr lang="en-US" altLang="en-US" u="sng" dirty="0" err="1"/>
              <a:t>sonuçlar</a:t>
            </a:r>
            <a:r>
              <a:rPr lang="en-US" altLang="en-US" u="sng" dirty="0"/>
              <a:t> </a:t>
            </a:r>
            <a:r>
              <a:rPr lang="en-US" altLang="en-US" u="sng" dirty="0" err="1"/>
              <a:t>çıkarmaları</a:t>
            </a:r>
            <a:r>
              <a:rPr lang="en-US" altLang="en-US" u="sng" dirty="0"/>
              <a:t> </a:t>
            </a:r>
            <a:r>
              <a:rPr lang="en-US" altLang="en-US" u="sng" dirty="0" err="1"/>
              <a:t>beklenemez</a:t>
            </a:r>
            <a:r>
              <a:rPr lang="en-US" altLang="en-US" dirty="0"/>
              <a:t>.”</a:t>
            </a:r>
            <a:endParaRPr lang="en-GB" altLang="en-US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3494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65802"/>
            <a:ext cx="10515600" cy="1144902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eaLnBrk="1" hangingPunct="1"/>
            <a:r>
              <a:rPr lang="en-US" altLang="en-US" dirty="0"/>
              <a:t>Box-plot</a:t>
            </a:r>
            <a:r>
              <a:rPr lang="tr-TR" altLang="en-US" dirty="0"/>
              <a:t> Grafiğinde IQR </a:t>
            </a:r>
            <a:endParaRPr lang="en-US" altLang="en-US" sz="2000" dirty="0"/>
          </a:p>
        </p:txBody>
      </p:sp>
      <p:pic>
        <p:nvPicPr>
          <p:cNvPr id="768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0" t="16498" r="58286" b="18747"/>
          <a:stretch>
            <a:fillRect/>
          </a:stretch>
        </p:blipFill>
        <p:spPr bwMode="auto">
          <a:xfrm>
            <a:off x="5256213" y="1648513"/>
            <a:ext cx="1344612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2612" name="Line 4"/>
          <p:cNvSpPr>
            <a:spLocks noChangeShapeType="1"/>
          </p:cNvSpPr>
          <p:nvPr/>
        </p:nvSpPr>
        <p:spPr bwMode="auto">
          <a:xfrm flipH="1" flipV="1">
            <a:off x="4943475" y="5609326"/>
            <a:ext cx="547688" cy="285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452613" name="Text Box 5"/>
          <p:cNvSpPr txBox="1">
            <a:spLocks noChangeArrowheads="1"/>
          </p:cNvSpPr>
          <p:nvPr/>
        </p:nvSpPr>
        <p:spPr bwMode="auto">
          <a:xfrm>
            <a:off x="2424113" y="5248963"/>
            <a:ext cx="2519362" cy="70788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/>
              <a:t>Median, </a:t>
            </a:r>
            <a:r>
              <a:rPr lang="tr-TR" altLang="en-US" sz="2000" dirty="0"/>
              <a:t>Q2</a:t>
            </a:r>
            <a:r>
              <a:rPr lang="en-US" altLang="en-US" sz="2000" dirty="0"/>
              <a:t>, or 50</a:t>
            </a:r>
            <a:r>
              <a:rPr lang="en-US" altLang="en-US" sz="2000" baseline="30000" dirty="0"/>
              <a:t>th</a:t>
            </a:r>
            <a:r>
              <a:rPr lang="en-US" altLang="en-US" sz="2000" dirty="0"/>
              <a:t> percentile</a:t>
            </a:r>
          </a:p>
        </p:txBody>
      </p:sp>
      <p:sp>
        <p:nvSpPr>
          <p:cNvPr id="452614" name="Line 6"/>
          <p:cNvSpPr>
            <a:spLocks noChangeShapeType="1"/>
          </p:cNvSpPr>
          <p:nvPr/>
        </p:nvSpPr>
        <p:spPr bwMode="auto">
          <a:xfrm>
            <a:off x="6124576" y="6026837"/>
            <a:ext cx="5762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452615" name="Line 7"/>
          <p:cNvSpPr>
            <a:spLocks noChangeShapeType="1"/>
          </p:cNvSpPr>
          <p:nvPr/>
        </p:nvSpPr>
        <p:spPr bwMode="auto">
          <a:xfrm>
            <a:off x="6124576" y="5118787"/>
            <a:ext cx="5762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452616" name="Text Box 8"/>
          <p:cNvSpPr txBox="1">
            <a:spLocks noChangeArrowheads="1"/>
          </p:cNvSpPr>
          <p:nvPr/>
        </p:nvSpPr>
        <p:spPr bwMode="auto">
          <a:xfrm>
            <a:off x="6888163" y="5831576"/>
            <a:ext cx="3529012" cy="396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tr-TR" altLang="en-US" sz="2000" dirty="0"/>
              <a:t>Q1/</a:t>
            </a:r>
            <a:r>
              <a:rPr lang="en-US" altLang="en-US" sz="2000" dirty="0"/>
              <a:t>25</a:t>
            </a:r>
            <a:r>
              <a:rPr lang="en-US" altLang="en-US" sz="2000" baseline="30000" dirty="0"/>
              <a:t>th</a:t>
            </a:r>
            <a:r>
              <a:rPr lang="en-US" altLang="en-US" sz="2000" dirty="0"/>
              <a:t> percentile</a:t>
            </a:r>
          </a:p>
        </p:txBody>
      </p:sp>
      <p:sp>
        <p:nvSpPr>
          <p:cNvPr id="452617" name="Text Box 9"/>
          <p:cNvSpPr txBox="1">
            <a:spLocks noChangeArrowheads="1"/>
          </p:cNvSpPr>
          <p:nvPr/>
        </p:nvSpPr>
        <p:spPr bwMode="auto">
          <a:xfrm>
            <a:off x="6888163" y="4917176"/>
            <a:ext cx="3529012" cy="396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tr-TR" altLang="en-US" sz="2000" dirty="0"/>
              <a:t>Q3 / </a:t>
            </a:r>
            <a:r>
              <a:rPr lang="en-US" altLang="en-US" sz="2000" dirty="0"/>
              <a:t>75</a:t>
            </a:r>
            <a:r>
              <a:rPr lang="en-US" altLang="en-US" sz="2000" baseline="30000" dirty="0"/>
              <a:t>th</a:t>
            </a:r>
            <a:r>
              <a:rPr lang="en-US" altLang="en-US" sz="2000" dirty="0"/>
              <a:t> percentile</a:t>
            </a:r>
          </a:p>
        </p:txBody>
      </p:sp>
      <p:sp>
        <p:nvSpPr>
          <p:cNvPr id="452618" name="AutoShape 10"/>
          <p:cNvSpPr>
            <a:spLocks/>
          </p:cNvSpPr>
          <p:nvPr/>
        </p:nvSpPr>
        <p:spPr bwMode="auto">
          <a:xfrm>
            <a:off x="6757988" y="5104501"/>
            <a:ext cx="215900" cy="936625"/>
          </a:xfrm>
          <a:prstGeom prst="rightBrace">
            <a:avLst>
              <a:gd name="adj1" fmla="val 36152"/>
              <a:gd name="adj2" fmla="val 50000"/>
            </a:avLst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452619" name="Text Box 11"/>
          <p:cNvSpPr txBox="1">
            <a:spLocks noChangeArrowheads="1"/>
          </p:cNvSpPr>
          <p:nvPr/>
        </p:nvSpPr>
        <p:spPr bwMode="auto">
          <a:xfrm>
            <a:off x="7075489" y="5334687"/>
            <a:ext cx="3095625" cy="4572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</a:rPr>
              <a:t>Inter-quartile range</a:t>
            </a:r>
          </a:p>
        </p:txBody>
      </p:sp>
      <p:sp>
        <p:nvSpPr>
          <p:cNvPr id="452622" name="Line 14"/>
          <p:cNvSpPr>
            <a:spLocks noChangeShapeType="1"/>
          </p:cNvSpPr>
          <p:nvPr/>
        </p:nvSpPr>
        <p:spPr bwMode="auto">
          <a:xfrm>
            <a:off x="6067426" y="3736075"/>
            <a:ext cx="5762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452623" name="Text Box 15"/>
          <p:cNvSpPr txBox="1">
            <a:spLocks noChangeArrowheads="1"/>
          </p:cNvSpPr>
          <p:nvPr/>
        </p:nvSpPr>
        <p:spPr bwMode="auto">
          <a:xfrm>
            <a:off x="6759575" y="3232838"/>
            <a:ext cx="406884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000" dirty="0"/>
              <a:t>Highest score not more than 1.5 box lengths above the 3</a:t>
            </a:r>
            <a:r>
              <a:rPr lang="en-US" altLang="en-US" sz="2000" baseline="30000" dirty="0"/>
              <a:t>rd</a:t>
            </a:r>
            <a:r>
              <a:rPr lang="en-US" altLang="en-US" sz="2000" dirty="0"/>
              <a:t> quartile</a:t>
            </a:r>
          </a:p>
        </p:txBody>
      </p:sp>
      <p:sp>
        <p:nvSpPr>
          <p:cNvPr id="452624" name="Oval 16"/>
          <p:cNvSpPr>
            <a:spLocks noChangeArrowheads="1"/>
          </p:cNvSpPr>
          <p:nvPr/>
        </p:nvSpPr>
        <p:spPr bwMode="auto">
          <a:xfrm>
            <a:off x="5592763" y="3420162"/>
            <a:ext cx="431800" cy="431800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452625" name="Line 17"/>
          <p:cNvSpPr>
            <a:spLocks noChangeShapeType="1"/>
          </p:cNvSpPr>
          <p:nvPr/>
        </p:nvSpPr>
        <p:spPr bwMode="auto">
          <a:xfrm>
            <a:off x="5016500" y="3593200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452626" name="Text Box 18"/>
          <p:cNvSpPr txBox="1">
            <a:spLocks noChangeArrowheads="1"/>
          </p:cNvSpPr>
          <p:nvPr/>
        </p:nvSpPr>
        <p:spPr bwMode="auto">
          <a:xfrm>
            <a:off x="2668589" y="3383651"/>
            <a:ext cx="223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000"/>
              <a:t>Possible outliers</a:t>
            </a:r>
          </a:p>
        </p:txBody>
      </p:sp>
      <p:sp>
        <p:nvSpPr>
          <p:cNvPr id="452627" name="Oval 19"/>
          <p:cNvSpPr>
            <a:spLocks noChangeArrowheads="1"/>
          </p:cNvSpPr>
          <p:nvPr/>
        </p:nvSpPr>
        <p:spPr bwMode="auto">
          <a:xfrm>
            <a:off x="5303839" y="1591362"/>
            <a:ext cx="1152525" cy="935038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452628" name="Line 20"/>
          <p:cNvSpPr>
            <a:spLocks noChangeShapeType="1"/>
          </p:cNvSpPr>
          <p:nvPr/>
        </p:nvSpPr>
        <p:spPr bwMode="auto">
          <a:xfrm>
            <a:off x="6527800" y="2002525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452629" name="Text Box 21"/>
          <p:cNvSpPr txBox="1">
            <a:spLocks noChangeArrowheads="1"/>
          </p:cNvSpPr>
          <p:nvPr/>
        </p:nvSpPr>
        <p:spPr bwMode="auto">
          <a:xfrm>
            <a:off x="7177089" y="1792976"/>
            <a:ext cx="223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000" dirty="0"/>
              <a:t>Extreme scores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48E76C8-3554-DCE9-254D-F24C61877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87C7DDE-B9E5-BDDF-27FC-5FF946B90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275" y="923925"/>
            <a:ext cx="550545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72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A6F218E-C25A-52A6-A2AF-E7E2AF8B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5BB0ED4-5067-8E74-4A2E-99085BD5F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337" y="652462"/>
            <a:ext cx="5267325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19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A44E017-5808-14E7-5015-923759DC6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D547726-1F90-E6A9-C8F4-FAE541B61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2262187"/>
            <a:ext cx="653415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35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1D8476D-9B08-D5A8-4EC0-3177E689E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7E4EEBF-A391-0C99-C89D-471259BF5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925" y="938212"/>
            <a:ext cx="729615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08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92AF326-60A0-8632-58E5-0283A999F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21192CC-C5B3-4536-58D4-1BB15A66F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247" y="1438275"/>
            <a:ext cx="4596353" cy="432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50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76A8B2-7D3D-9EE1-2324-0BD836FF7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5C341BE-7F67-CB18-1C2A-E740E8867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587" y="1057275"/>
            <a:ext cx="8124825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33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A91C8D0-4092-F27D-7028-213F23A9A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EC3D9C9-A415-3108-001A-22C1CF7D8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25" y="2328862"/>
            <a:ext cx="737235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63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7E1E86-CFCB-5FF1-8580-6BD8CCDB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1560FBD-EAFE-AFC0-24FB-8B2E56CAE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1866900"/>
            <a:ext cx="63246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92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11F999D-7CDD-FA90-B1BD-2D55EA2B0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3A2C6172-0479-E6FA-5794-75B458D3A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8289" y="1825625"/>
            <a:ext cx="6995422" cy="4351338"/>
          </a:xfrm>
        </p:spPr>
      </p:pic>
    </p:spTree>
    <p:extLst>
      <p:ext uri="{BB962C8B-B14F-4D97-AF65-F5344CB8AC3E}">
        <p14:creationId xmlns:p14="http://schemas.microsoft.com/office/powerpoint/2010/main" val="1982435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B1F833E6-FB1F-45E1-BAF6-F7F56EB62065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 bwMode="auto">
          <a:xfrm>
            <a:off x="1565276" y="0"/>
            <a:ext cx="9032875" cy="6813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175" indent="19050" algn="ctr">
              <a:buNone/>
              <a:tabLst>
                <a:tab pos="531813" algn="l"/>
              </a:tabLst>
            </a:pPr>
            <a:r>
              <a:rPr lang="tr-TR" altLang="tr-TR" sz="3600" b="1" dirty="0">
                <a:solidFill>
                  <a:schemeClr val="tx2"/>
                </a:solidFill>
                <a:latin typeface="Arial" panose="020B0604020202020204" pitchFamily="34" charset="0"/>
              </a:rPr>
              <a:t>TANIMLAYICI İSTATİSTİKLER</a:t>
            </a:r>
            <a:endParaRPr lang="tr-TR" altLang="tr-TR" sz="36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3175" indent="19050">
              <a:buNone/>
              <a:tabLst>
                <a:tab pos="531813" algn="l"/>
              </a:tabLst>
            </a:pPr>
            <a:r>
              <a:rPr lang="tr-TR" altLang="tr-TR" sz="2600" b="1" dirty="0">
                <a:latin typeface="Arial" panose="020B0604020202020204" pitchFamily="34" charset="0"/>
              </a:rPr>
              <a:t>1. Merkezi Eğilim Ölçüleri</a:t>
            </a:r>
          </a:p>
          <a:p>
            <a:pPr marL="3175" indent="19050">
              <a:buNone/>
              <a:tabLst>
                <a:tab pos="531813" algn="l"/>
              </a:tabLst>
            </a:pPr>
            <a:r>
              <a:rPr lang="tr-TR" altLang="tr-TR" sz="2600" dirty="0">
                <a:latin typeface="Arial" panose="020B0604020202020204" pitchFamily="34" charset="0"/>
              </a:rPr>
              <a:t>	a) </a:t>
            </a:r>
            <a:r>
              <a:rPr lang="tr-TR" altLang="tr-TR" sz="2600" b="1" dirty="0">
                <a:latin typeface="Arial" panose="020B0604020202020204" pitchFamily="34" charset="0"/>
              </a:rPr>
              <a:t>Aritmetik Ortalama (</a:t>
            </a:r>
            <a:r>
              <a:rPr lang="tr-TR" altLang="tr-TR" sz="2600" b="1" dirty="0" err="1">
                <a:latin typeface="Arial" panose="020B0604020202020204" pitchFamily="34" charset="0"/>
              </a:rPr>
              <a:t>Mean</a:t>
            </a:r>
            <a:r>
              <a:rPr lang="tr-TR" altLang="tr-TR" sz="2600" b="1" dirty="0">
                <a:latin typeface="Arial" panose="020B0604020202020204" pitchFamily="34" charset="0"/>
              </a:rPr>
              <a:t>)</a:t>
            </a:r>
          </a:p>
          <a:p>
            <a:pPr marL="3175" indent="19050">
              <a:buNone/>
              <a:tabLst>
                <a:tab pos="531813" algn="l"/>
              </a:tabLst>
            </a:pPr>
            <a:r>
              <a:rPr lang="tr-TR" altLang="tr-TR" sz="2600" dirty="0">
                <a:latin typeface="Arial" panose="020B0604020202020204" pitchFamily="34" charset="0"/>
              </a:rPr>
              <a:t>	b) </a:t>
            </a:r>
            <a:r>
              <a:rPr lang="tr-TR" altLang="tr-TR" sz="2600" b="1" dirty="0">
                <a:latin typeface="Arial" panose="020B0604020202020204" pitchFamily="34" charset="0"/>
              </a:rPr>
              <a:t>Ortanca (</a:t>
            </a:r>
            <a:r>
              <a:rPr lang="tr-TR" altLang="tr-TR" sz="2600" b="1" dirty="0" err="1">
                <a:latin typeface="Arial" panose="020B0604020202020204" pitchFamily="34" charset="0"/>
              </a:rPr>
              <a:t>Median</a:t>
            </a:r>
            <a:r>
              <a:rPr lang="tr-TR" altLang="tr-TR" sz="2600" b="1" dirty="0">
                <a:latin typeface="Arial" panose="020B0604020202020204" pitchFamily="34" charset="0"/>
              </a:rPr>
              <a:t>)</a:t>
            </a:r>
          </a:p>
          <a:p>
            <a:pPr marL="3175" indent="19050">
              <a:buNone/>
              <a:tabLst>
                <a:tab pos="531813" algn="l"/>
              </a:tabLst>
            </a:pPr>
            <a:r>
              <a:rPr lang="tr-TR" altLang="tr-TR" sz="2600" dirty="0">
                <a:latin typeface="Arial" panose="020B0604020202020204" pitchFamily="34" charset="0"/>
              </a:rPr>
              <a:t>	c) Tepe Değeri (</a:t>
            </a:r>
            <a:r>
              <a:rPr lang="tr-TR" altLang="tr-TR" sz="2600" dirty="0" err="1">
                <a:latin typeface="Arial" panose="020B0604020202020204" pitchFamily="34" charset="0"/>
              </a:rPr>
              <a:t>Mode</a:t>
            </a:r>
            <a:r>
              <a:rPr lang="tr-TR" altLang="tr-TR" sz="2600" dirty="0">
                <a:latin typeface="Arial" panose="020B0604020202020204" pitchFamily="34" charset="0"/>
              </a:rPr>
              <a:t>)</a:t>
            </a:r>
          </a:p>
          <a:p>
            <a:pPr marL="3175" indent="19050">
              <a:buNone/>
              <a:tabLst>
                <a:tab pos="531813" algn="l"/>
              </a:tabLst>
            </a:pPr>
            <a:r>
              <a:rPr lang="tr-TR" altLang="tr-TR" sz="2600" dirty="0">
                <a:latin typeface="Arial" panose="020B0604020202020204" pitchFamily="34" charset="0"/>
              </a:rPr>
              <a:t>	d) Geometrik Ortalama (</a:t>
            </a:r>
            <a:r>
              <a:rPr lang="tr-TR" altLang="tr-TR" sz="2600" dirty="0" err="1">
                <a:latin typeface="Arial" panose="020B0604020202020204" pitchFamily="34" charset="0"/>
              </a:rPr>
              <a:t>Geometric</a:t>
            </a:r>
            <a:r>
              <a:rPr lang="tr-TR" altLang="tr-TR" sz="2600" dirty="0">
                <a:latin typeface="Arial" panose="020B0604020202020204" pitchFamily="34" charset="0"/>
              </a:rPr>
              <a:t> </a:t>
            </a:r>
            <a:r>
              <a:rPr lang="tr-TR" altLang="tr-TR" sz="2600" dirty="0" err="1">
                <a:latin typeface="Arial" panose="020B0604020202020204" pitchFamily="34" charset="0"/>
              </a:rPr>
              <a:t>Mean</a:t>
            </a:r>
            <a:r>
              <a:rPr lang="tr-TR" altLang="tr-TR" sz="2600" dirty="0">
                <a:latin typeface="Arial" panose="020B0604020202020204" pitchFamily="34" charset="0"/>
              </a:rPr>
              <a:t>)</a:t>
            </a:r>
          </a:p>
          <a:p>
            <a:pPr marL="3175" indent="19050">
              <a:buNone/>
              <a:tabLst>
                <a:tab pos="531813" algn="l"/>
              </a:tabLst>
            </a:pPr>
            <a:r>
              <a:rPr lang="tr-TR" altLang="tr-TR" sz="2600" dirty="0">
                <a:latin typeface="Arial" panose="020B0604020202020204" pitchFamily="34" charset="0"/>
              </a:rPr>
              <a:t> </a:t>
            </a:r>
            <a:r>
              <a:rPr lang="tr-TR" altLang="tr-TR" sz="2600" b="1" dirty="0">
                <a:latin typeface="Arial" panose="020B0604020202020204" pitchFamily="34" charset="0"/>
              </a:rPr>
              <a:t>2. Yaygınlık Ölçüleri</a:t>
            </a:r>
            <a:endParaRPr lang="tr-TR" altLang="tr-TR" sz="2600" dirty="0">
              <a:latin typeface="Arial" panose="020B0604020202020204" pitchFamily="34" charset="0"/>
            </a:endParaRPr>
          </a:p>
          <a:p>
            <a:pPr marL="3175" indent="19050">
              <a:buNone/>
              <a:tabLst>
                <a:tab pos="531813" algn="l"/>
              </a:tabLst>
            </a:pPr>
            <a:r>
              <a:rPr lang="tr-TR" altLang="tr-TR" sz="2600" dirty="0">
                <a:latin typeface="Arial" panose="020B0604020202020204" pitchFamily="34" charset="0"/>
              </a:rPr>
              <a:t>	a) Dağılım Genişliği  (</a:t>
            </a:r>
            <a:r>
              <a:rPr lang="tr-TR" altLang="tr-TR" sz="2600" dirty="0" err="1">
                <a:latin typeface="Arial" panose="020B0604020202020204" pitchFamily="34" charset="0"/>
              </a:rPr>
              <a:t>Range</a:t>
            </a:r>
            <a:r>
              <a:rPr lang="tr-TR" altLang="tr-TR" sz="2600" dirty="0">
                <a:latin typeface="Arial" panose="020B0604020202020204" pitchFamily="34" charset="0"/>
              </a:rPr>
              <a:t>)</a:t>
            </a:r>
          </a:p>
          <a:p>
            <a:pPr marL="3175" indent="19050">
              <a:buNone/>
              <a:tabLst>
                <a:tab pos="531813" algn="l"/>
              </a:tabLst>
            </a:pPr>
            <a:r>
              <a:rPr lang="tr-TR" altLang="tr-TR" sz="2600" dirty="0">
                <a:latin typeface="Arial" panose="020B0604020202020204" pitchFamily="34" charset="0"/>
              </a:rPr>
              <a:t>	b) </a:t>
            </a:r>
            <a:r>
              <a:rPr lang="tr-TR" altLang="tr-TR" sz="2600" b="1" dirty="0">
                <a:latin typeface="Arial" panose="020B0604020202020204" pitchFamily="34" charset="0"/>
              </a:rPr>
              <a:t>Standart Sapma (Standard </a:t>
            </a:r>
            <a:r>
              <a:rPr lang="tr-TR" altLang="tr-TR" sz="2600" b="1" dirty="0" err="1">
                <a:latin typeface="Arial" panose="020B0604020202020204" pitchFamily="34" charset="0"/>
              </a:rPr>
              <a:t>Deviation</a:t>
            </a:r>
            <a:r>
              <a:rPr lang="tr-TR" altLang="tr-TR" sz="2600" b="1" dirty="0">
                <a:latin typeface="Arial" panose="020B0604020202020204" pitchFamily="34" charset="0"/>
              </a:rPr>
              <a:t>)</a:t>
            </a:r>
          </a:p>
          <a:p>
            <a:pPr marL="3175" indent="19050">
              <a:buNone/>
              <a:tabLst>
                <a:tab pos="531813" algn="l"/>
              </a:tabLst>
            </a:pPr>
            <a:r>
              <a:rPr lang="tr-TR" altLang="tr-TR" sz="2600" dirty="0">
                <a:latin typeface="Arial" panose="020B0604020202020204" pitchFamily="34" charset="0"/>
              </a:rPr>
              <a:t>	c) </a:t>
            </a:r>
            <a:r>
              <a:rPr lang="tr-TR" altLang="tr-TR" sz="2600" dirty="0" err="1">
                <a:latin typeface="Arial" panose="020B0604020202020204" pitchFamily="34" charset="0"/>
              </a:rPr>
              <a:t>Varyans</a:t>
            </a:r>
            <a:r>
              <a:rPr lang="tr-TR" altLang="tr-TR" sz="2600" dirty="0">
                <a:latin typeface="Arial" panose="020B0604020202020204" pitchFamily="34" charset="0"/>
              </a:rPr>
              <a:t> (</a:t>
            </a:r>
            <a:r>
              <a:rPr lang="tr-TR" altLang="tr-TR" sz="2600" dirty="0" err="1">
                <a:latin typeface="Arial" panose="020B0604020202020204" pitchFamily="34" charset="0"/>
              </a:rPr>
              <a:t>Variance</a:t>
            </a:r>
            <a:r>
              <a:rPr lang="tr-TR" altLang="tr-TR" sz="2600" dirty="0">
                <a:latin typeface="Arial" panose="020B0604020202020204" pitchFamily="34" charset="0"/>
              </a:rPr>
              <a:t>)</a:t>
            </a:r>
          </a:p>
          <a:p>
            <a:pPr marL="3175" indent="19050">
              <a:buNone/>
              <a:tabLst>
                <a:tab pos="531813" algn="l"/>
              </a:tabLst>
            </a:pPr>
            <a:r>
              <a:rPr lang="tr-TR" altLang="tr-TR" sz="2600" dirty="0">
                <a:latin typeface="Arial" panose="020B0604020202020204" pitchFamily="34" charset="0"/>
              </a:rPr>
              <a:t>	d) Standart Hata (Standard </a:t>
            </a:r>
            <a:r>
              <a:rPr lang="tr-TR" altLang="tr-TR" sz="2600" dirty="0" err="1">
                <a:latin typeface="Arial" panose="020B0604020202020204" pitchFamily="34" charset="0"/>
              </a:rPr>
              <a:t>Error</a:t>
            </a:r>
            <a:r>
              <a:rPr lang="tr-TR" altLang="tr-TR" sz="2600" dirty="0">
                <a:latin typeface="Arial" panose="020B0604020202020204" pitchFamily="34" charset="0"/>
              </a:rPr>
              <a:t> of </a:t>
            </a:r>
            <a:r>
              <a:rPr lang="tr-TR" altLang="tr-TR" sz="2600" dirty="0" err="1">
                <a:latin typeface="Arial" panose="020B0604020202020204" pitchFamily="34" charset="0"/>
              </a:rPr>
              <a:t>Mean</a:t>
            </a:r>
            <a:r>
              <a:rPr lang="tr-TR" altLang="tr-TR" sz="2600" dirty="0">
                <a:latin typeface="Arial" panose="020B0604020202020204" pitchFamily="34" charset="0"/>
              </a:rPr>
              <a:t>)</a:t>
            </a:r>
          </a:p>
          <a:p>
            <a:pPr marL="3175" indent="19050">
              <a:buNone/>
              <a:tabLst>
                <a:tab pos="531813" algn="l"/>
              </a:tabLst>
            </a:pPr>
            <a:r>
              <a:rPr lang="tr-TR" altLang="tr-TR" sz="2600" dirty="0">
                <a:latin typeface="Arial" panose="020B0604020202020204" pitchFamily="34" charset="0"/>
              </a:rPr>
              <a:t>	e) Değişim Katsayısı (</a:t>
            </a:r>
            <a:r>
              <a:rPr lang="tr-TR" altLang="tr-TR" sz="2600" dirty="0" err="1">
                <a:latin typeface="Arial" panose="020B0604020202020204" pitchFamily="34" charset="0"/>
              </a:rPr>
              <a:t>Coefficient</a:t>
            </a:r>
            <a:r>
              <a:rPr lang="tr-TR" altLang="tr-TR" sz="2600" dirty="0">
                <a:latin typeface="Arial" panose="020B0604020202020204" pitchFamily="34" charset="0"/>
              </a:rPr>
              <a:t> of </a:t>
            </a:r>
            <a:r>
              <a:rPr lang="tr-TR" altLang="tr-TR" sz="2600" dirty="0" err="1">
                <a:latin typeface="Arial" panose="020B0604020202020204" pitchFamily="34" charset="0"/>
              </a:rPr>
              <a:t>Variation</a:t>
            </a:r>
            <a:r>
              <a:rPr lang="tr-TR" altLang="tr-TR" sz="2600" dirty="0">
                <a:latin typeface="Arial" panose="020B0604020202020204" pitchFamily="34" charset="0"/>
              </a:rPr>
              <a:t>)</a:t>
            </a:r>
          </a:p>
          <a:p>
            <a:pPr marL="3175" indent="19050">
              <a:buNone/>
              <a:tabLst>
                <a:tab pos="531813" algn="l"/>
              </a:tabLst>
            </a:pPr>
            <a:r>
              <a:rPr lang="tr-TR" altLang="tr-TR" sz="2600" dirty="0">
                <a:latin typeface="Arial" panose="020B0604020202020204" pitchFamily="34" charset="0"/>
              </a:rPr>
              <a:t>	f) </a:t>
            </a:r>
            <a:r>
              <a:rPr lang="tr-TR" altLang="tr-TR" sz="2600" b="1" dirty="0">
                <a:latin typeface="Arial" panose="020B0604020202020204" pitchFamily="34" charset="0"/>
              </a:rPr>
              <a:t>Çeyrekler Arası Dağılım Genişliği (</a:t>
            </a:r>
            <a:r>
              <a:rPr lang="tr-TR" altLang="tr-TR" sz="2600" b="1" dirty="0" err="1">
                <a:latin typeface="Arial" panose="020B0604020202020204" pitchFamily="34" charset="0"/>
              </a:rPr>
              <a:t>Interquartile</a:t>
            </a:r>
            <a:r>
              <a:rPr lang="tr-TR" altLang="tr-TR" sz="2600" b="1" dirty="0">
                <a:latin typeface="Arial" panose="020B0604020202020204" pitchFamily="34" charset="0"/>
              </a:rPr>
              <a:t> </a:t>
            </a:r>
            <a:r>
              <a:rPr lang="tr-TR" altLang="tr-TR" sz="2600" b="1" dirty="0" smtClean="0">
                <a:latin typeface="Arial" panose="020B0604020202020204" pitchFamily="34" charset="0"/>
              </a:rPr>
              <a:t>    								</a:t>
            </a:r>
            <a:r>
              <a:rPr lang="tr-TR" altLang="tr-TR" sz="2600" b="1" dirty="0" err="1" smtClean="0">
                <a:latin typeface="Arial" panose="020B0604020202020204" pitchFamily="34" charset="0"/>
              </a:rPr>
              <a:t>Range</a:t>
            </a:r>
            <a:r>
              <a:rPr lang="tr-TR" altLang="tr-TR" sz="2600" b="1" dirty="0">
                <a:latin typeface="Arial" panose="020B0604020202020204" pitchFamily="34" charset="0"/>
              </a:rPr>
              <a:t>)</a:t>
            </a:r>
          </a:p>
          <a:p>
            <a:pPr marL="3175" indent="19050">
              <a:buNone/>
              <a:tabLst>
                <a:tab pos="531813" algn="l"/>
              </a:tabLst>
            </a:pPr>
            <a:r>
              <a:rPr lang="tr-TR" altLang="tr-TR" sz="2600" dirty="0">
                <a:latin typeface="Arial" panose="020B0604020202020204" pitchFamily="34" charset="0"/>
              </a:rPr>
              <a:t>	g) </a:t>
            </a:r>
            <a:r>
              <a:rPr lang="tr-TR" altLang="tr-TR" sz="2600" b="1" dirty="0">
                <a:latin typeface="Arial" panose="020B0604020202020204" pitchFamily="34" charset="0"/>
              </a:rPr>
              <a:t>Güven Aralığı (</a:t>
            </a:r>
            <a:r>
              <a:rPr lang="tr-TR" altLang="tr-TR" sz="2600" b="1" dirty="0" err="1">
                <a:latin typeface="Arial" panose="020B0604020202020204" pitchFamily="34" charset="0"/>
              </a:rPr>
              <a:t>Confidence</a:t>
            </a:r>
            <a:r>
              <a:rPr lang="tr-TR" altLang="tr-TR" sz="2600" b="1" dirty="0">
                <a:latin typeface="Arial" panose="020B0604020202020204" pitchFamily="34" charset="0"/>
              </a:rPr>
              <a:t> </a:t>
            </a:r>
            <a:r>
              <a:rPr lang="tr-TR" altLang="tr-TR" sz="2600" b="1" dirty="0" err="1">
                <a:latin typeface="Arial" panose="020B0604020202020204" pitchFamily="34" charset="0"/>
              </a:rPr>
              <a:t>Interval</a:t>
            </a:r>
            <a:r>
              <a:rPr lang="tr-TR" altLang="tr-TR" sz="2600" b="1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4339" name="Slayt Numarası Yer Tutucusu 2">
            <a:extLst>
              <a:ext uri="{FF2B5EF4-FFF2-40B4-BE49-F238E27FC236}">
                <a16:creationId xmlns:a16="http://schemas.microsoft.com/office/drawing/2014/main" id="{6317549C-6F0F-4BBA-A1BC-04C78B19FA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3A65F39-765B-4DB7-BE56-53AAD276F863}" type="slidenum">
              <a:rPr lang="tr-TR" altLang="tr-TR">
                <a:solidFill>
                  <a:srgbClr val="898989"/>
                </a:solidFill>
              </a:rPr>
              <a:pPr/>
              <a:t>3</a:t>
            </a:fld>
            <a:endParaRPr lang="tr-TR" altLang="tr-TR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66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207126B-2EB3-1558-2EFF-238E7B38B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AAA1CDD7-D687-5F76-D0BC-5BFC373AB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644145"/>
            <a:ext cx="10515600" cy="2714298"/>
          </a:xfrm>
        </p:spPr>
      </p:pic>
    </p:spTree>
    <p:extLst>
      <p:ext uri="{BB962C8B-B14F-4D97-AF65-F5344CB8AC3E}">
        <p14:creationId xmlns:p14="http://schemas.microsoft.com/office/powerpoint/2010/main" val="2173495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D29C558-77DB-63F6-3240-69CFB865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19BC37A-A894-47CD-5CE0-3113729318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2762" y="1825625"/>
            <a:ext cx="3406476" cy="4351338"/>
          </a:xfrm>
        </p:spPr>
      </p:pic>
    </p:spTree>
    <p:extLst>
      <p:ext uri="{BB962C8B-B14F-4D97-AF65-F5344CB8AC3E}">
        <p14:creationId xmlns:p14="http://schemas.microsoft.com/office/powerpoint/2010/main" val="48610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865D15-6090-0C2A-E8F6-CE2B1256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FA82BF0-370F-AB29-2B9E-0752874C8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8547" y="1825625"/>
            <a:ext cx="5234906" cy="4351338"/>
          </a:xfrm>
        </p:spPr>
      </p:pic>
    </p:spTree>
    <p:extLst>
      <p:ext uri="{BB962C8B-B14F-4D97-AF65-F5344CB8AC3E}">
        <p14:creationId xmlns:p14="http://schemas.microsoft.com/office/powerpoint/2010/main" val="4060219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A339CA9-F2D4-EE44-BF30-32865D058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2B0C1B1-9A46-5BDD-B436-57E0EC1D8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1217" y="1825625"/>
            <a:ext cx="3409565" cy="4351338"/>
          </a:xfrm>
        </p:spPr>
      </p:pic>
    </p:spTree>
    <p:extLst>
      <p:ext uri="{BB962C8B-B14F-4D97-AF65-F5344CB8AC3E}">
        <p14:creationId xmlns:p14="http://schemas.microsoft.com/office/powerpoint/2010/main" val="872841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08154C4-A11C-EA54-6D76-9711BD298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01A5F4FD-DF01-2EE4-10F4-FC7AA31DB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4953" y="1825625"/>
            <a:ext cx="4082093" cy="4351338"/>
          </a:xfrm>
        </p:spPr>
      </p:pic>
    </p:spTree>
    <p:extLst>
      <p:ext uri="{BB962C8B-B14F-4D97-AF65-F5344CB8AC3E}">
        <p14:creationId xmlns:p14="http://schemas.microsoft.com/office/powerpoint/2010/main" val="2323343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3E1CE31-DB3A-F716-FA5B-D5690022F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DC7F045-39E1-236D-E873-6107D372D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9925" y="1839119"/>
            <a:ext cx="5772150" cy="4324350"/>
          </a:xfrm>
        </p:spPr>
      </p:pic>
    </p:spTree>
    <p:extLst>
      <p:ext uri="{BB962C8B-B14F-4D97-AF65-F5344CB8AC3E}">
        <p14:creationId xmlns:p14="http://schemas.microsoft.com/office/powerpoint/2010/main" val="3997806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F36816-11BA-FEBB-1EFD-CD0FEB04A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0F772871-F6EB-0781-CBA9-004858A35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9337" y="2105819"/>
            <a:ext cx="7553325" cy="3790950"/>
          </a:xfrm>
        </p:spPr>
      </p:pic>
    </p:spTree>
    <p:extLst>
      <p:ext uri="{BB962C8B-B14F-4D97-AF65-F5344CB8AC3E}">
        <p14:creationId xmlns:p14="http://schemas.microsoft.com/office/powerpoint/2010/main" val="18554522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Text Box 3">
            <a:extLst>
              <a:ext uri="{FF2B5EF4-FFF2-40B4-BE49-F238E27FC236}">
                <a16:creationId xmlns:a16="http://schemas.microsoft.com/office/drawing/2014/main" id="{B8CFBBC4-02EF-4DDE-81BF-A8261FF77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73051"/>
            <a:ext cx="83058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2600">
                <a:latin typeface="Arial" panose="020B0604020202020204" pitchFamily="34" charset="0"/>
              </a:rPr>
              <a:t>Veri ölçümle elde edildiğinde ve gruplar bağımsız olduğunda;</a:t>
            </a:r>
          </a:p>
        </p:txBody>
      </p:sp>
      <p:grpSp>
        <p:nvGrpSpPr>
          <p:cNvPr id="2" name="Organization Chart 2">
            <a:extLst>
              <a:ext uri="{FF2B5EF4-FFF2-40B4-BE49-F238E27FC236}">
                <a16:creationId xmlns:a16="http://schemas.microsoft.com/office/drawing/2014/main" id="{C4C6C66E-7CAD-4822-A495-F478C5D686BB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284288"/>
            <a:ext cx="9144000" cy="4953000"/>
            <a:chOff x="-51" y="982"/>
            <a:chExt cx="4520" cy="3475"/>
          </a:xfrm>
        </p:grpSpPr>
        <p:cxnSp>
          <p:nvCxnSpPr>
            <p:cNvPr id="1028" name="_s1028">
              <a:extLst>
                <a:ext uri="{FF2B5EF4-FFF2-40B4-BE49-F238E27FC236}">
                  <a16:creationId xmlns:a16="http://schemas.microsoft.com/office/drawing/2014/main" id="{E2AA3562-E29A-455B-AD05-FBE07C6B84E1}"/>
                </a:ext>
              </a:extLst>
            </p:cNvPr>
            <p:cNvCxnSpPr>
              <a:cxnSpLocks noChangeShapeType="1"/>
              <a:stCxn id="14" idx="0"/>
              <a:endCxn id="12" idx="2"/>
            </p:cNvCxnSpPr>
            <p:nvPr/>
          </p:nvCxnSpPr>
          <p:spPr bwMode="auto">
            <a:xfrm rot="16200000">
              <a:off x="3887" y="3530"/>
              <a:ext cx="144" cy="1"/>
            </a:xfrm>
            <a:prstGeom prst="bentConnector3">
              <a:avLst>
                <a:gd name="adj1" fmla="val 49611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9" name="_s1029">
              <a:extLst>
                <a:ext uri="{FF2B5EF4-FFF2-40B4-BE49-F238E27FC236}">
                  <a16:creationId xmlns:a16="http://schemas.microsoft.com/office/drawing/2014/main" id="{FCB63BC0-B1E0-4BB6-8040-AD1C9C6671DF}"/>
                </a:ext>
              </a:extLst>
            </p:cNvPr>
            <p:cNvCxnSpPr>
              <a:cxnSpLocks noChangeShapeType="1"/>
              <a:stCxn id="13" idx="0"/>
              <a:endCxn id="11" idx="2"/>
            </p:cNvCxnSpPr>
            <p:nvPr/>
          </p:nvCxnSpPr>
          <p:spPr bwMode="auto">
            <a:xfrm rot="16200000">
              <a:off x="2721" y="3530"/>
              <a:ext cx="144" cy="1"/>
            </a:xfrm>
            <a:prstGeom prst="bentConnector3">
              <a:avLst>
                <a:gd name="adj1" fmla="val 49611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0" name="_s1030">
              <a:extLst>
                <a:ext uri="{FF2B5EF4-FFF2-40B4-BE49-F238E27FC236}">
                  <a16:creationId xmlns:a16="http://schemas.microsoft.com/office/drawing/2014/main" id="{86458146-E858-4C0F-8BA8-4252CF43D340}"/>
                </a:ext>
              </a:extLst>
            </p:cNvPr>
            <p:cNvCxnSpPr>
              <a:cxnSpLocks noChangeShapeType="1"/>
              <a:stCxn id="12" idx="0"/>
              <a:endCxn id="6" idx="2"/>
            </p:cNvCxnSpPr>
            <p:nvPr/>
          </p:nvCxnSpPr>
          <p:spPr bwMode="auto">
            <a:xfrm rot="5400000" flipH="1">
              <a:off x="3594" y="2490"/>
              <a:ext cx="145" cy="584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1" name="_s1031">
              <a:extLst>
                <a:ext uri="{FF2B5EF4-FFF2-40B4-BE49-F238E27FC236}">
                  <a16:creationId xmlns:a16="http://schemas.microsoft.com/office/drawing/2014/main" id="{7EC8A49A-A481-4869-A1F2-3E511FF2A642}"/>
                </a:ext>
              </a:extLst>
            </p:cNvPr>
            <p:cNvCxnSpPr>
              <a:cxnSpLocks noChangeShapeType="1"/>
              <a:stCxn id="11" idx="0"/>
              <a:endCxn id="6" idx="2"/>
            </p:cNvCxnSpPr>
            <p:nvPr/>
          </p:nvCxnSpPr>
          <p:spPr bwMode="auto">
            <a:xfrm rot="16200000">
              <a:off x="3011" y="2491"/>
              <a:ext cx="145" cy="582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2" name="_s1032">
              <a:extLst>
                <a:ext uri="{FF2B5EF4-FFF2-40B4-BE49-F238E27FC236}">
                  <a16:creationId xmlns:a16="http://schemas.microsoft.com/office/drawing/2014/main" id="{46390C3E-C10F-4271-903C-5D9F5457C060}"/>
                </a:ext>
              </a:extLst>
            </p:cNvPr>
            <p:cNvCxnSpPr>
              <a:cxnSpLocks noChangeShapeType="1"/>
              <a:stCxn id="10" idx="0"/>
              <a:endCxn id="8" idx="2"/>
            </p:cNvCxnSpPr>
            <p:nvPr/>
          </p:nvCxnSpPr>
          <p:spPr bwMode="auto">
            <a:xfrm rot="16200000">
              <a:off x="1555" y="3530"/>
              <a:ext cx="144" cy="1"/>
            </a:xfrm>
            <a:prstGeom prst="bentConnector3">
              <a:avLst>
                <a:gd name="adj1" fmla="val 49611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3" name="_s1033">
              <a:extLst>
                <a:ext uri="{FF2B5EF4-FFF2-40B4-BE49-F238E27FC236}">
                  <a16:creationId xmlns:a16="http://schemas.microsoft.com/office/drawing/2014/main" id="{B68F3FA9-9F61-46AD-864A-98F581A71CFC}"/>
                </a:ext>
              </a:extLst>
            </p:cNvPr>
            <p:cNvCxnSpPr>
              <a:cxnSpLocks noChangeShapeType="1"/>
              <a:stCxn id="9" idx="0"/>
              <a:endCxn id="7" idx="2"/>
            </p:cNvCxnSpPr>
            <p:nvPr/>
          </p:nvCxnSpPr>
          <p:spPr bwMode="auto">
            <a:xfrm rot="16200000">
              <a:off x="389" y="3530"/>
              <a:ext cx="144" cy="1"/>
            </a:xfrm>
            <a:prstGeom prst="bentConnector3">
              <a:avLst>
                <a:gd name="adj1" fmla="val 49611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" name="_s1034">
              <a:extLst>
                <a:ext uri="{FF2B5EF4-FFF2-40B4-BE49-F238E27FC236}">
                  <a16:creationId xmlns:a16="http://schemas.microsoft.com/office/drawing/2014/main" id="{19B90A3D-061F-4320-8B0B-E5497A635A3D}"/>
                </a:ext>
              </a:extLst>
            </p:cNvPr>
            <p:cNvCxnSpPr>
              <a:cxnSpLocks noChangeShapeType="1"/>
              <a:stCxn id="8" idx="0"/>
              <a:endCxn id="5" idx="2"/>
            </p:cNvCxnSpPr>
            <p:nvPr/>
          </p:nvCxnSpPr>
          <p:spPr bwMode="auto">
            <a:xfrm rot="5400000" flipH="1">
              <a:off x="1263" y="2490"/>
              <a:ext cx="145" cy="583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5" name="_s1035">
              <a:extLst>
                <a:ext uri="{FF2B5EF4-FFF2-40B4-BE49-F238E27FC236}">
                  <a16:creationId xmlns:a16="http://schemas.microsoft.com/office/drawing/2014/main" id="{60AEA1A9-528C-409C-A438-E80D55A04F0F}"/>
                </a:ext>
              </a:extLst>
            </p:cNvPr>
            <p:cNvCxnSpPr>
              <a:cxnSpLocks noChangeShapeType="1"/>
              <a:stCxn id="7" idx="0"/>
              <a:endCxn id="5" idx="2"/>
            </p:cNvCxnSpPr>
            <p:nvPr/>
          </p:nvCxnSpPr>
          <p:spPr bwMode="auto">
            <a:xfrm rot="16200000">
              <a:off x="680" y="2490"/>
              <a:ext cx="145" cy="583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6" name="_s1036">
              <a:extLst>
                <a:ext uri="{FF2B5EF4-FFF2-40B4-BE49-F238E27FC236}">
                  <a16:creationId xmlns:a16="http://schemas.microsoft.com/office/drawing/2014/main" id="{E206AD8E-389A-4B66-B844-70973942076B}"/>
                </a:ext>
              </a:extLst>
            </p:cNvPr>
            <p:cNvCxnSpPr>
              <a:cxnSpLocks noChangeShapeType="1"/>
              <a:stCxn id="6" idx="0"/>
              <a:endCxn id="4" idx="2"/>
            </p:cNvCxnSpPr>
            <p:nvPr/>
          </p:nvCxnSpPr>
          <p:spPr bwMode="auto">
            <a:xfrm rot="5400000" flipH="1">
              <a:off x="2720" y="1769"/>
              <a:ext cx="143" cy="1166"/>
            </a:xfrm>
            <a:prstGeom prst="bentConnector3">
              <a:avLst>
                <a:gd name="adj1" fmla="val 49611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7" name="_s1037">
              <a:extLst>
                <a:ext uri="{FF2B5EF4-FFF2-40B4-BE49-F238E27FC236}">
                  <a16:creationId xmlns:a16="http://schemas.microsoft.com/office/drawing/2014/main" id="{87C4A22D-F5CB-49EB-84A1-2E41E9B3AAF6}"/>
                </a:ext>
              </a:extLst>
            </p:cNvPr>
            <p:cNvCxnSpPr>
              <a:cxnSpLocks noChangeShapeType="1"/>
              <a:stCxn id="5" idx="0"/>
              <a:endCxn id="4" idx="2"/>
            </p:cNvCxnSpPr>
            <p:nvPr/>
          </p:nvCxnSpPr>
          <p:spPr bwMode="auto">
            <a:xfrm rot="16200000">
              <a:off x="1555" y="1769"/>
              <a:ext cx="143" cy="1165"/>
            </a:xfrm>
            <a:prstGeom prst="bentConnector3">
              <a:avLst>
                <a:gd name="adj1" fmla="val 49611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8" name="_s1038">
              <a:extLst>
                <a:ext uri="{FF2B5EF4-FFF2-40B4-BE49-F238E27FC236}">
                  <a16:creationId xmlns:a16="http://schemas.microsoft.com/office/drawing/2014/main" id="{A47AE06C-FB2A-4BE7-8545-0B6ED232E050}"/>
                </a:ext>
              </a:extLst>
            </p:cNvPr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16200000">
              <a:off x="2138" y="1920"/>
              <a:ext cx="143" cy="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_s1039">
              <a:extLst>
                <a:ext uri="{FF2B5EF4-FFF2-40B4-BE49-F238E27FC236}">
                  <a16:creationId xmlns:a16="http://schemas.microsoft.com/office/drawing/2014/main" id="{91EBE9B6-F70F-40B3-9990-D36CA82E7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" y="1561"/>
              <a:ext cx="2186" cy="287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71993" tIns="35996" rIns="71993" bIns="3599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Ö</a:t>
              </a: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l</a:t>
              </a: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çü</a:t>
              </a: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mle elde edilen değişkenlerde</a:t>
              </a:r>
              <a:endParaRPr kumimoji="0" lang="tr-TR" altLang="tr-TR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" name="_s1040">
              <a:extLst>
                <a:ext uri="{FF2B5EF4-FFF2-40B4-BE49-F238E27FC236}">
                  <a16:creationId xmlns:a16="http://schemas.microsoft.com/office/drawing/2014/main" id="{57B4F34D-DE82-4BF1-9CF3-01A6995F33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7" y="1992"/>
              <a:ext cx="864" cy="287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71993" tIns="35996" rIns="71993" bIns="3599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Bağımsız</a:t>
              </a:r>
              <a:endParaRPr kumimoji="0" lang="tr-TR" altLang="tr-TR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" name="_s1041">
              <a:extLst>
                <a:ext uri="{FF2B5EF4-FFF2-40B4-BE49-F238E27FC236}">
                  <a16:creationId xmlns:a16="http://schemas.microsoft.com/office/drawing/2014/main" id="{E1F71F87-7826-4462-81D0-9667A32BC6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2423"/>
              <a:ext cx="864" cy="287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71993" tIns="35996" rIns="71993" bIns="3599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İki</a:t>
              </a:r>
              <a:endParaRPr kumimoji="0" lang="tr-TR" altLang="tr-TR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6" name="_s1042">
              <a:extLst>
                <a:ext uri="{FF2B5EF4-FFF2-40B4-BE49-F238E27FC236}">
                  <a16:creationId xmlns:a16="http://schemas.microsoft.com/office/drawing/2014/main" id="{82E00B94-5E96-42C2-971A-44D5B2731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3" y="2423"/>
              <a:ext cx="864" cy="287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71993" tIns="35996" rIns="71993" bIns="3599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Üç</a:t>
              </a: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+</a:t>
              </a:r>
              <a:endParaRPr kumimoji="0" lang="tr-TR" altLang="tr-TR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7" name="_s1043">
              <a:extLst>
                <a:ext uri="{FF2B5EF4-FFF2-40B4-BE49-F238E27FC236}">
                  <a16:creationId xmlns:a16="http://schemas.microsoft.com/office/drawing/2014/main" id="{15A3C17B-3D98-4704-AAE6-8FFE178E2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" y="2854"/>
              <a:ext cx="899" cy="605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71993" tIns="35996" rIns="71993" bIns="3599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Parametrik test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varsayımları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sağlanmadığında</a:t>
              </a:r>
              <a:endParaRPr kumimoji="0" lang="tr-TR" altLang="tr-TR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8" name="_s1044">
              <a:extLst>
                <a:ext uri="{FF2B5EF4-FFF2-40B4-BE49-F238E27FC236}">
                  <a16:creationId xmlns:a16="http://schemas.microsoft.com/office/drawing/2014/main" id="{EBCC02EC-98C0-4030-952D-F050BD344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" y="2854"/>
              <a:ext cx="899" cy="605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71993" tIns="35996" rIns="71993" bIns="3599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Parametrik test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varsayımları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sağlandığında</a:t>
              </a:r>
              <a:endParaRPr kumimoji="0" lang="tr-TR" altLang="tr-TR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9" name="_s1045">
              <a:extLst>
                <a:ext uri="{FF2B5EF4-FFF2-40B4-BE49-F238E27FC236}">
                  <a16:creationId xmlns:a16="http://schemas.microsoft.com/office/drawing/2014/main" id="{420A2FC5-6E91-4870-9061-E15E5510B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1" y="3603"/>
              <a:ext cx="1022" cy="786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71993" tIns="35996" rIns="71993" bIns="3599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Mann Whitney U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testi</a:t>
              </a:r>
              <a:endParaRPr kumimoji="0" lang="tr-TR" altLang="tr-TR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0" name="_s1046">
              <a:extLst>
                <a:ext uri="{FF2B5EF4-FFF2-40B4-BE49-F238E27FC236}">
                  <a16:creationId xmlns:a16="http://schemas.microsoft.com/office/drawing/2014/main" id="{63F31096-5FB6-4935-A03D-17C7903F9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5" y="3603"/>
              <a:ext cx="1022" cy="786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71993" tIns="35996" rIns="71993" bIns="3599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İki ortalama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arasındaki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farkın </a:t>
              </a: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ö</a:t>
              </a: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nemlilik testi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(Student's t test)</a:t>
              </a:r>
              <a:endParaRPr kumimoji="0" lang="tr-TR" altLang="tr-TR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1" name="_s1047">
              <a:extLst>
                <a:ext uri="{FF2B5EF4-FFF2-40B4-BE49-F238E27FC236}">
                  <a16:creationId xmlns:a16="http://schemas.microsoft.com/office/drawing/2014/main" id="{D50E54D9-FCDE-4C25-BA5D-4A8FC2449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3" y="2854"/>
              <a:ext cx="899" cy="605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71993" tIns="35996" rIns="71993" bIns="3599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Parametrik test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varsayımları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sağlanmadığında</a:t>
              </a:r>
              <a:endParaRPr kumimoji="0" lang="tr-TR" altLang="tr-TR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2" name="_s1048">
              <a:extLst>
                <a:ext uri="{FF2B5EF4-FFF2-40B4-BE49-F238E27FC236}">
                  <a16:creationId xmlns:a16="http://schemas.microsoft.com/office/drawing/2014/main" id="{4F7099B3-F6E0-483F-9897-4834AB863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9" y="2854"/>
              <a:ext cx="899" cy="605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71993" tIns="35996" rIns="71993" bIns="3599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Parametrik test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varsayımları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sağlandığında</a:t>
              </a:r>
              <a:endParaRPr kumimoji="0" lang="tr-TR" altLang="tr-TR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3" name="_s1049">
              <a:extLst>
                <a:ext uri="{FF2B5EF4-FFF2-40B4-BE49-F238E27FC236}">
                  <a16:creationId xmlns:a16="http://schemas.microsoft.com/office/drawing/2014/main" id="{0F07F040-E95D-4013-8119-9EBD64816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1" y="3603"/>
              <a:ext cx="1022" cy="786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71993" tIns="35996" rIns="71993" bIns="3599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Kruskal Wallis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Varyans Analizi</a:t>
              </a:r>
              <a:endParaRPr kumimoji="0" lang="tr-TR" altLang="tr-T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4" name="_s1050">
              <a:extLst>
                <a:ext uri="{FF2B5EF4-FFF2-40B4-BE49-F238E27FC236}">
                  <a16:creationId xmlns:a16="http://schemas.microsoft.com/office/drawing/2014/main" id="{25049FFA-345E-4D0C-97C5-3B2007053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7" y="3603"/>
              <a:ext cx="1022" cy="786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71993" tIns="35996" rIns="71993" bIns="3599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Tek Yönlü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Varyans analizi</a:t>
              </a:r>
              <a:endParaRPr kumimoji="0" lang="tr-TR" altLang="tr-T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sp>
        <p:nvSpPr>
          <p:cNvPr id="1052" name="Slayt Numarası Yer Tutucusu 2">
            <a:extLst>
              <a:ext uri="{FF2B5EF4-FFF2-40B4-BE49-F238E27FC236}">
                <a16:creationId xmlns:a16="http://schemas.microsoft.com/office/drawing/2014/main" id="{01565532-87E4-41F8-8C3B-D8E8D3C599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CCECD38-A47B-42E1-B9E9-643C8F958A76}" type="slidenum">
              <a:rPr lang="en-US" altLang="tr-TR">
                <a:solidFill>
                  <a:srgbClr val="898989"/>
                </a:solidFill>
              </a:rPr>
              <a:pPr/>
              <a:t>37</a:t>
            </a:fld>
            <a:endParaRPr lang="en-US" altLang="tr-TR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786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Text Box 3">
            <a:extLst>
              <a:ext uri="{FF2B5EF4-FFF2-40B4-BE49-F238E27FC236}">
                <a16:creationId xmlns:a16="http://schemas.microsoft.com/office/drawing/2014/main" id="{25CF0123-0E35-4260-A9E4-E1EF40C58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73051"/>
            <a:ext cx="83058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2600">
                <a:latin typeface="Arial" panose="020B0604020202020204" pitchFamily="34" charset="0"/>
              </a:rPr>
              <a:t>Veri ölçümle elde edildiğinde ve gruplar bağımlı olduğunda;</a:t>
            </a:r>
          </a:p>
        </p:txBody>
      </p:sp>
      <p:grpSp>
        <p:nvGrpSpPr>
          <p:cNvPr id="2" name="Organization Chart 2">
            <a:extLst>
              <a:ext uri="{FF2B5EF4-FFF2-40B4-BE49-F238E27FC236}">
                <a16:creationId xmlns:a16="http://schemas.microsoft.com/office/drawing/2014/main" id="{B3FC3EBE-3D2A-42C1-940A-2F105CE35468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196975"/>
            <a:ext cx="9144000" cy="5327650"/>
            <a:chOff x="0" y="1035"/>
            <a:chExt cx="4288" cy="3905"/>
          </a:xfrm>
        </p:grpSpPr>
        <p:cxnSp>
          <p:nvCxnSpPr>
            <p:cNvPr id="2052" name="_s2052">
              <a:extLst>
                <a:ext uri="{FF2B5EF4-FFF2-40B4-BE49-F238E27FC236}">
                  <a16:creationId xmlns:a16="http://schemas.microsoft.com/office/drawing/2014/main" id="{678203C9-8E24-4A92-A241-A3453EAB2C5A}"/>
                </a:ext>
              </a:extLst>
            </p:cNvPr>
            <p:cNvCxnSpPr>
              <a:cxnSpLocks noChangeShapeType="1"/>
              <a:stCxn id="14" idx="0"/>
              <a:endCxn id="12" idx="2"/>
            </p:cNvCxnSpPr>
            <p:nvPr/>
          </p:nvCxnSpPr>
          <p:spPr bwMode="auto">
            <a:xfrm rot="16200000">
              <a:off x="3738" y="3590"/>
              <a:ext cx="137" cy="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3" name="_s2053">
              <a:extLst>
                <a:ext uri="{FF2B5EF4-FFF2-40B4-BE49-F238E27FC236}">
                  <a16:creationId xmlns:a16="http://schemas.microsoft.com/office/drawing/2014/main" id="{86E81F8C-85C2-4478-857F-DE9A931E0F19}"/>
                </a:ext>
              </a:extLst>
            </p:cNvPr>
            <p:cNvCxnSpPr>
              <a:cxnSpLocks noChangeShapeType="1"/>
              <a:stCxn id="13" idx="0"/>
              <a:endCxn id="11" idx="2"/>
            </p:cNvCxnSpPr>
            <p:nvPr/>
          </p:nvCxnSpPr>
          <p:spPr bwMode="auto">
            <a:xfrm rot="5400000" flipH="1">
              <a:off x="2630" y="3590"/>
              <a:ext cx="137" cy="1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4" name="_s2054">
              <a:extLst>
                <a:ext uri="{FF2B5EF4-FFF2-40B4-BE49-F238E27FC236}">
                  <a16:creationId xmlns:a16="http://schemas.microsoft.com/office/drawing/2014/main" id="{FAB2B4C0-9596-4216-86F6-A4DB9B721FF3}"/>
                </a:ext>
              </a:extLst>
            </p:cNvPr>
            <p:cNvCxnSpPr>
              <a:cxnSpLocks noChangeShapeType="1"/>
              <a:stCxn id="12" idx="0"/>
              <a:endCxn id="6" idx="2"/>
            </p:cNvCxnSpPr>
            <p:nvPr/>
          </p:nvCxnSpPr>
          <p:spPr bwMode="auto">
            <a:xfrm rot="5400000" flipH="1">
              <a:off x="3460" y="2585"/>
              <a:ext cx="137" cy="554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5" name="_s2055">
              <a:extLst>
                <a:ext uri="{FF2B5EF4-FFF2-40B4-BE49-F238E27FC236}">
                  <a16:creationId xmlns:a16="http://schemas.microsoft.com/office/drawing/2014/main" id="{62230A44-D554-4DA3-855A-8A5F0055672A}"/>
                </a:ext>
              </a:extLst>
            </p:cNvPr>
            <p:cNvCxnSpPr>
              <a:cxnSpLocks noChangeShapeType="1"/>
              <a:stCxn id="11" idx="0"/>
              <a:endCxn id="6" idx="2"/>
            </p:cNvCxnSpPr>
            <p:nvPr/>
          </p:nvCxnSpPr>
          <p:spPr bwMode="auto">
            <a:xfrm rot="16200000">
              <a:off x="2906" y="2585"/>
              <a:ext cx="137" cy="554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6" name="_s2056">
              <a:extLst>
                <a:ext uri="{FF2B5EF4-FFF2-40B4-BE49-F238E27FC236}">
                  <a16:creationId xmlns:a16="http://schemas.microsoft.com/office/drawing/2014/main" id="{523A5B88-A9B8-4F5E-B427-D82C1C469D3A}"/>
                </a:ext>
              </a:extLst>
            </p:cNvPr>
            <p:cNvCxnSpPr>
              <a:cxnSpLocks noChangeShapeType="1"/>
              <a:stCxn id="10" idx="0"/>
              <a:endCxn id="8" idx="2"/>
            </p:cNvCxnSpPr>
            <p:nvPr/>
          </p:nvCxnSpPr>
          <p:spPr bwMode="auto">
            <a:xfrm rot="16200000">
              <a:off x="1522" y="3590"/>
              <a:ext cx="137" cy="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7" name="_s2057">
              <a:extLst>
                <a:ext uri="{FF2B5EF4-FFF2-40B4-BE49-F238E27FC236}">
                  <a16:creationId xmlns:a16="http://schemas.microsoft.com/office/drawing/2014/main" id="{F486045E-A8F0-401F-B7AD-F202DB694C42}"/>
                </a:ext>
              </a:extLst>
            </p:cNvPr>
            <p:cNvCxnSpPr>
              <a:cxnSpLocks noChangeShapeType="1"/>
              <a:stCxn id="9" idx="0"/>
              <a:endCxn id="7" idx="2"/>
            </p:cNvCxnSpPr>
            <p:nvPr/>
          </p:nvCxnSpPr>
          <p:spPr bwMode="auto">
            <a:xfrm rot="16200000">
              <a:off x="414" y="3590"/>
              <a:ext cx="137" cy="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8" name="_s2058">
              <a:extLst>
                <a:ext uri="{FF2B5EF4-FFF2-40B4-BE49-F238E27FC236}">
                  <a16:creationId xmlns:a16="http://schemas.microsoft.com/office/drawing/2014/main" id="{658B73BC-018E-41F9-972E-2B52D82A782D}"/>
                </a:ext>
              </a:extLst>
            </p:cNvPr>
            <p:cNvCxnSpPr>
              <a:cxnSpLocks noChangeShapeType="1"/>
              <a:stCxn id="8" idx="0"/>
              <a:endCxn id="5" idx="2"/>
            </p:cNvCxnSpPr>
            <p:nvPr/>
          </p:nvCxnSpPr>
          <p:spPr bwMode="auto">
            <a:xfrm rot="5400000" flipH="1">
              <a:off x="1245" y="2585"/>
              <a:ext cx="137" cy="553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9" name="_s2059">
              <a:extLst>
                <a:ext uri="{FF2B5EF4-FFF2-40B4-BE49-F238E27FC236}">
                  <a16:creationId xmlns:a16="http://schemas.microsoft.com/office/drawing/2014/main" id="{4E7452E5-B651-4AA1-AFC3-C2E2B72C1407}"/>
                </a:ext>
              </a:extLst>
            </p:cNvPr>
            <p:cNvCxnSpPr>
              <a:cxnSpLocks noChangeShapeType="1"/>
              <a:stCxn id="7" idx="0"/>
              <a:endCxn id="5" idx="2"/>
            </p:cNvCxnSpPr>
            <p:nvPr/>
          </p:nvCxnSpPr>
          <p:spPr bwMode="auto">
            <a:xfrm rot="16200000">
              <a:off x="691" y="2584"/>
              <a:ext cx="137" cy="555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60" name="_s2060">
              <a:extLst>
                <a:ext uri="{FF2B5EF4-FFF2-40B4-BE49-F238E27FC236}">
                  <a16:creationId xmlns:a16="http://schemas.microsoft.com/office/drawing/2014/main" id="{AB47D638-7D3D-49FF-8D5E-C2FAE896E78E}"/>
                </a:ext>
              </a:extLst>
            </p:cNvPr>
            <p:cNvCxnSpPr>
              <a:cxnSpLocks noChangeShapeType="1"/>
              <a:stCxn id="6" idx="0"/>
              <a:endCxn id="4" idx="2"/>
            </p:cNvCxnSpPr>
            <p:nvPr/>
          </p:nvCxnSpPr>
          <p:spPr bwMode="auto">
            <a:xfrm rot="5400000" flipH="1">
              <a:off x="2630" y="1897"/>
              <a:ext cx="138" cy="1107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61" name="_s2061">
              <a:extLst>
                <a:ext uri="{FF2B5EF4-FFF2-40B4-BE49-F238E27FC236}">
                  <a16:creationId xmlns:a16="http://schemas.microsoft.com/office/drawing/2014/main" id="{443230DA-E168-4DE7-A10C-08DF5551C921}"/>
                </a:ext>
              </a:extLst>
            </p:cNvPr>
            <p:cNvCxnSpPr>
              <a:cxnSpLocks noChangeShapeType="1"/>
              <a:stCxn id="5" idx="0"/>
              <a:endCxn id="4" idx="2"/>
            </p:cNvCxnSpPr>
            <p:nvPr/>
          </p:nvCxnSpPr>
          <p:spPr bwMode="auto">
            <a:xfrm rot="16200000">
              <a:off x="1522" y="1897"/>
              <a:ext cx="138" cy="1108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62" name="_s2062">
              <a:extLst>
                <a:ext uri="{FF2B5EF4-FFF2-40B4-BE49-F238E27FC236}">
                  <a16:creationId xmlns:a16="http://schemas.microsoft.com/office/drawing/2014/main" id="{5381BC26-AFF0-46C2-BBFC-5CC424B573E6}"/>
                </a:ext>
              </a:extLst>
            </p:cNvPr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16200000">
              <a:off x="2077" y="2026"/>
              <a:ext cx="137" cy="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_s2063">
              <a:extLst>
                <a:ext uri="{FF2B5EF4-FFF2-40B4-BE49-F238E27FC236}">
                  <a16:creationId xmlns:a16="http://schemas.microsoft.com/office/drawing/2014/main" id="{6B44F508-1E4D-4C9E-A8BC-0C5E1390B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1685"/>
              <a:ext cx="1825" cy="273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60380" tIns="30189" rIns="60380" bIns="3018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Ölçümle elde edilen değişkenlerde</a:t>
              </a:r>
              <a:endParaRPr kumimoji="0" lang="tr-TR" altLang="tr-TR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" name="_s2064">
              <a:extLst>
                <a:ext uri="{FF2B5EF4-FFF2-40B4-BE49-F238E27FC236}">
                  <a16:creationId xmlns:a16="http://schemas.microsoft.com/office/drawing/2014/main" id="{BDA30E14-0A70-474F-BF10-DF45410EB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3" y="2095"/>
              <a:ext cx="863" cy="288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60380" tIns="30189" rIns="60380" bIns="3018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Bağımlı</a:t>
              </a:r>
              <a:endParaRPr kumimoji="0" lang="tr-TR" altLang="tr-TR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" name="_s2065">
              <a:extLst>
                <a:ext uri="{FF2B5EF4-FFF2-40B4-BE49-F238E27FC236}">
                  <a16:creationId xmlns:a16="http://schemas.microsoft.com/office/drawing/2014/main" id="{82BEE903-36A6-4815-B4F8-4A334179D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" y="2520"/>
              <a:ext cx="863" cy="273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60380" tIns="30189" rIns="60380" bIns="3018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İki</a:t>
              </a:r>
              <a:endParaRPr kumimoji="0" lang="tr-TR" altLang="tr-TR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6" name="_s2066">
              <a:extLst>
                <a:ext uri="{FF2B5EF4-FFF2-40B4-BE49-F238E27FC236}">
                  <a16:creationId xmlns:a16="http://schemas.microsoft.com/office/drawing/2014/main" id="{4DF2E2BD-8834-40CC-A27A-EDD32B8A5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1" y="2520"/>
              <a:ext cx="863" cy="273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60380" tIns="30189" rIns="60380" bIns="3018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Üç</a:t>
              </a: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+</a:t>
              </a:r>
              <a:endParaRPr kumimoji="0" lang="tr-TR" altLang="tr-TR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7" name="_s2067">
              <a:extLst>
                <a:ext uri="{FF2B5EF4-FFF2-40B4-BE49-F238E27FC236}">
                  <a16:creationId xmlns:a16="http://schemas.microsoft.com/office/drawing/2014/main" id="{94C737B6-25A9-461C-A65A-7B4B77419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" y="2930"/>
              <a:ext cx="864" cy="592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60380" tIns="30189" rIns="60380" bIns="3018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Parametrik test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varsayımları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sağlanmadığında</a:t>
              </a:r>
              <a:endParaRPr kumimoji="0" lang="tr-TR" altLang="tr-TR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8" name="_s2068">
              <a:extLst>
                <a:ext uri="{FF2B5EF4-FFF2-40B4-BE49-F238E27FC236}">
                  <a16:creationId xmlns:a16="http://schemas.microsoft.com/office/drawing/2014/main" id="{3B7163CC-82FC-4962-A562-38236E17E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" y="2930"/>
              <a:ext cx="864" cy="592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60380" tIns="30189" rIns="60380" bIns="3018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Parametrik test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varsayımları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sağlandığında</a:t>
              </a:r>
              <a:endParaRPr kumimoji="0" lang="tr-TR" altLang="tr-TR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9" name="_s2069">
              <a:extLst>
                <a:ext uri="{FF2B5EF4-FFF2-40B4-BE49-F238E27FC236}">
                  <a16:creationId xmlns:a16="http://schemas.microsoft.com/office/drawing/2014/main" id="{4DB1D0A5-82C1-42DA-AFC1-7A6E60B7B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659"/>
              <a:ext cx="964" cy="622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60380" tIns="30189" rIns="60380" bIns="3018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Wilcoxon Testi</a:t>
              </a:r>
              <a:endParaRPr kumimoji="0" lang="tr-TR" altLang="tr-TR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0" name="_s2070">
              <a:extLst>
                <a:ext uri="{FF2B5EF4-FFF2-40B4-BE49-F238E27FC236}">
                  <a16:creationId xmlns:a16="http://schemas.microsoft.com/office/drawing/2014/main" id="{EBC31820-766D-45B2-9CBF-D37DE2F0E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" y="3659"/>
              <a:ext cx="964" cy="622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60380" tIns="30189" rIns="60380" bIns="3018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İki eş arasındaki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farkın </a:t>
              </a: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ö</a:t>
              </a: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nemlilik testi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(Paired t test)</a:t>
              </a:r>
              <a:endParaRPr kumimoji="0" lang="tr-TR" altLang="tr-TR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1" name="_s2071">
              <a:extLst>
                <a:ext uri="{FF2B5EF4-FFF2-40B4-BE49-F238E27FC236}">
                  <a16:creationId xmlns:a16="http://schemas.microsoft.com/office/drawing/2014/main" id="{A76AF33E-2AC6-48FA-9F96-9307E719E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" y="2930"/>
              <a:ext cx="864" cy="592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60380" tIns="30189" rIns="60380" bIns="3018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Parametrik test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varsayımları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sağlanmadığında</a:t>
              </a:r>
              <a:endParaRPr kumimoji="0" lang="tr-TR" altLang="tr-TR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2" name="_s2072">
              <a:extLst>
                <a:ext uri="{FF2B5EF4-FFF2-40B4-BE49-F238E27FC236}">
                  <a16:creationId xmlns:a16="http://schemas.microsoft.com/office/drawing/2014/main" id="{5B8F851C-E103-4B4B-898B-DCEB9FF6D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4" y="2930"/>
              <a:ext cx="864" cy="592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60380" tIns="30189" rIns="60380" bIns="3018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Parametrik test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varsayımları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sağlandığında</a:t>
              </a:r>
              <a:endParaRPr kumimoji="0" lang="tr-TR" altLang="tr-TR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3" name="_s2073">
              <a:extLst>
                <a:ext uri="{FF2B5EF4-FFF2-40B4-BE49-F238E27FC236}">
                  <a16:creationId xmlns:a16="http://schemas.microsoft.com/office/drawing/2014/main" id="{306FBE98-2C2B-4AF2-B504-8D16E42C2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6" y="3659"/>
              <a:ext cx="964" cy="622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60380" tIns="30189" rIns="60380" bIns="3018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Freidman Testi</a:t>
              </a:r>
              <a:endParaRPr kumimoji="0" lang="tr-TR" altLang="tr-TR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4" name="_s2074">
              <a:extLst>
                <a:ext uri="{FF2B5EF4-FFF2-40B4-BE49-F238E27FC236}">
                  <a16:creationId xmlns:a16="http://schemas.microsoft.com/office/drawing/2014/main" id="{A558D6E7-9062-471E-BA3D-C0FE28AE6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4" y="3659"/>
              <a:ext cx="964" cy="622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60380" tIns="30189" rIns="60380" bIns="3018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Tekrarlı </a:t>
              </a: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ö</a:t>
              </a: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l</a:t>
              </a: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çü</a:t>
              </a: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mlerde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Varyans analizi</a:t>
              </a:r>
              <a:endParaRPr kumimoji="0" lang="tr-TR" altLang="tr-TR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sp>
        <p:nvSpPr>
          <p:cNvPr id="2076" name="Slayt Numarası Yer Tutucusu 2">
            <a:extLst>
              <a:ext uri="{FF2B5EF4-FFF2-40B4-BE49-F238E27FC236}">
                <a16:creationId xmlns:a16="http://schemas.microsoft.com/office/drawing/2014/main" id="{E830CED4-72F0-49F1-911E-A3070782E8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B9878DB-38ED-42E3-A116-54F97BC554D6}" type="slidenum">
              <a:rPr lang="en-US" altLang="tr-TR">
                <a:solidFill>
                  <a:srgbClr val="898989"/>
                </a:solidFill>
              </a:rPr>
              <a:pPr/>
              <a:t>38</a:t>
            </a:fld>
            <a:endParaRPr lang="en-US" altLang="tr-TR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13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Text Box 3">
            <a:extLst>
              <a:ext uri="{FF2B5EF4-FFF2-40B4-BE49-F238E27FC236}">
                <a16:creationId xmlns:a16="http://schemas.microsoft.com/office/drawing/2014/main" id="{A045BFE3-A2D9-4943-BC86-68BB241C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73051"/>
            <a:ext cx="8305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3000">
                <a:latin typeface="Arial" panose="020B0604020202020204" pitchFamily="34" charset="0"/>
              </a:rPr>
              <a:t>Veri sayımla elde edildiğinde;</a:t>
            </a:r>
          </a:p>
        </p:txBody>
      </p:sp>
      <p:grpSp>
        <p:nvGrpSpPr>
          <p:cNvPr id="2" name="Organization Chart 2">
            <a:extLst>
              <a:ext uri="{FF2B5EF4-FFF2-40B4-BE49-F238E27FC236}">
                <a16:creationId xmlns:a16="http://schemas.microsoft.com/office/drawing/2014/main" id="{3FCCF8C7-0A59-42C5-9274-F61E20A926AC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125538"/>
            <a:ext cx="9144000" cy="4679950"/>
            <a:chOff x="56" y="1140"/>
            <a:chExt cx="4121" cy="4030"/>
          </a:xfrm>
        </p:grpSpPr>
        <p:cxnSp>
          <p:nvCxnSpPr>
            <p:cNvPr id="3076" name="_s3076">
              <a:extLst>
                <a:ext uri="{FF2B5EF4-FFF2-40B4-BE49-F238E27FC236}">
                  <a16:creationId xmlns:a16="http://schemas.microsoft.com/office/drawing/2014/main" id="{362402A2-BFA7-42F8-8E87-9E06937BAFB0}"/>
                </a:ext>
              </a:extLst>
            </p:cNvPr>
            <p:cNvCxnSpPr>
              <a:cxnSpLocks noChangeShapeType="1"/>
              <a:stCxn id="14" idx="0"/>
              <a:endCxn id="13" idx="2"/>
            </p:cNvCxnSpPr>
            <p:nvPr/>
          </p:nvCxnSpPr>
          <p:spPr bwMode="auto">
            <a:xfrm rot="5400000" flipH="1">
              <a:off x="3666" y="3285"/>
              <a:ext cx="143" cy="1"/>
            </a:xfrm>
            <a:prstGeom prst="bentConnector3">
              <a:avLst>
                <a:gd name="adj1" fmla="val 49523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7" name="_s3077">
              <a:extLst>
                <a:ext uri="{FF2B5EF4-FFF2-40B4-BE49-F238E27FC236}">
                  <a16:creationId xmlns:a16="http://schemas.microsoft.com/office/drawing/2014/main" id="{D621F6A0-69DD-445B-BAA8-78A4039DB525}"/>
                </a:ext>
              </a:extLst>
            </p:cNvPr>
            <p:cNvCxnSpPr>
              <a:cxnSpLocks noChangeShapeType="1"/>
              <a:stCxn id="13" idx="0"/>
              <a:endCxn id="5" idx="2"/>
            </p:cNvCxnSpPr>
            <p:nvPr/>
          </p:nvCxnSpPr>
          <p:spPr bwMode="auto">
            <a:xfrm rot="16200000">
              <a:off x="3666" y="2599"/>
              <a:ext cx="144" cy="1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8" name="_s3078">
              <a:extLst>
                <a:ext uri="{FF2B5EF4-FFF2-40B4-BE49-F238E27FC236}">
                  <a16:creationId xmlns:a16="http://schemas.microsoft.com/office/drawing/2014/main" id="{F865CE34-F4AC-40D7-8A79-1E502423C51A}"/>
                </a:ext>
              </a:extLst>
            </p:cNvPr>
            <p:cNvCxnSpPr>
              <a:cxnSpLocks noChangeShapeType="1"/>
              <a:stCxn id="12" idx="0"/>
              <a:endCxn id="7" idx="2"/>
            </p:cNvCxnSpPr>
            <p:nvPr/>
          </p:nvCxnSpPr>
          <p:spPr bwMode="auto">
            <a:xfrm rot="5400000" flipH="1">
              <a:off x="2642" y="3285"/>
              <a:ext cx="143" cy="1"/>
            </a:xfrm>
            <a:prstGeom prst="bentConnector3">
              <a:avLst>
                <a:gd name="adj1" fmla="val 49523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9" name="_s3079">
              <a:extLst>
                <a:ext uri="{FF2B5EF4-FFF2-40B4-BE49-F238E27FC236}">
                  <a16:creationId xmlns:a16="http://schemas.microsoft.com/office/drawing/2014/main" id="{51B16E34-2CF4-4173-BA3B-02671226C44D}"/>
                </a:ext>
              </a:extLst>
            </p:cNvPr>
            <p:cNvCxnSpPr>
              <a:cxnSpLocks noChangeShapeType="1"/>
              <a:stCxn id="11" idx="0"/>
              <a:endCxn id="9" idx="2"/>
            </p:cNvCxnSpPr>
            <p:nvPr/>
          </p:nvCxnSpPr>
          <p:spPr bwMode="auto">
            <a:xfrm rot="16200000">
              <a:off x="1636" y="4208"/>
              <a:ext cx="143" cy="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0" name="_s3080">
              <a:extLst>
                <a:ext uri="{FF2B5EF4-FFF2-40B4-BE49-F238E27FC236}">
                  <a16:creationId xmlns:a16="http://schemas.microsoft.com/office/drawing/2014/main" id="{3748D12C-FB4A-4F3E-B382-A7581CBA2812}"/>
                </a:ext>
              </a:extLst>
            </p:cNvPr>
            <p:cNvCxnSpPr>
              <a:cxnSpLocks noChangeShapeType="1"/>
              <a:stCxn id="10" idx="0"/>
              <a:endCxn id="8" idx="2"/>
            </p:cNvCxnSpPr>
            <p:nvPr/>
          </p:nvCxnSpPr>
          <p:spPr bwMode="auto">
            <a:xfrm rot="16200000">
              <a:off x="487" y="4208"/>
              <a:ext cx="143" cy="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1" name="_s3081">
              <a:extLst>
                <a:ext uri="{FF2B5EF4-FFF2-40B4-BE49-F238E27FC236}">
                  <a16:creationId xmlns:a16="http://schemas.microsoft.com/office/drawing/2014/main" id="{CBD594DD-5D1F-43A5-A863-5630D0CC1E3A}"/>
                </a:ext>
              </a:extLst>
            </p:cNvPr>
            <p:cNvCxnSpPr>
              <a:cxnSpLocks noChangeShapeType="1"/>
              <a:stCxn id="9" idx="0"/>
              <a:endCxn id="6" idx="2"/>
            </p:cNvCxnSpPr>
            <p:nvPr/>
          </p:nvCxnSpPr>
          <p:spPr bwMode="auto">
            <a:xfrm rot="5400000" flipH="1">
              <a:off x="1348" y="2998"/>
              <a:ext cx="143" cy="575"/>
            </a:xfrm>
            <a:prstGeom prst="bentConnector3">
              <a:avLst>
                <a:gd name="adj1" fmla="val 49523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2" name="_s3082">
              <a:extLst>
                <a:ext uri="{FF2B5EF4-FFF2-40B4-BE49-F238E27FC236}">
                  <a16:creationId xmlns:a16="http://schemas.microsoft.com/office/drawing/2014/main" id="{39D6E24C-ADD4-402D-ADAE-A3C8BAF5CFCE}"/>
                </a:ext>
              </a:extLst>
            </p:cNvPr>
            <p:cNvCxnSpPr>
              <a:cxnSpLocks noChangeShapeType="1"/>
              <a:stCxn id="8" idx="0"/>
              <a:endCxn id="6" idx="2"/>
            </p:cNvCxnSpPr>
            <p:nvPr/>
          </p:nvCxnSpPr>
          <p:spPr bwMode="auto">
            <a:xfrm rot="16200000">
              <a:off x="773" y="2999"/>
              <a:ext cx="143" cy="574"/>
            </a:xfrm>
            <a:prstGeom prst="bentConnector3">
              <a:avLst>
                <a:gd name="adj1" fmla="val 49523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3" name="_s3083">
              <a:extLst>
                <a:ext uri="{FF2B5EF4-FFF2-40B4-BE49-F238E27FC236}">
                  <a16:creationId xmlns:a16="http://schemas.microsoft.com/office/drawing/2014/main" id="{D2110743-91E9-4969-BA16-40017DFE3E0A}"/>
                </a:ext>
              </a:extLst>
            </p:cNvPr>
            <p:cNvCxnSpPr>
              <a:cxnSpLocks noChangeShapeType="1"/>
              <a:stCxn id="7" idx="0"/>
              <a:endCxn id="4" idx="2"/>
            </p:cNvCxnSpPr>
            <p:nvPr/>
          </p:nvCxnSpPr>
          <p:spPr bwMode="auto">
            <a:xfrm rot="5400000" flipH="1">
              <a:off x="2087" y="2045"/>
              <a:ext cx="144" cy="1109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4" name="_s3084">
              <a:extLst>
                <a:ext uri="{FF2B5EF4-FFF2-40B4-BE49-F238E27FC236}">
                  <a16:creationId xmlns:a16="http://schemas.microsoft.com/office/drawing/2014/main" id="{32EC6AC4-5057-4357-80F5-825F9E66012D}"/>
                </a:ext>
              </a:extLst>
            </p:cNvPr>
            <p:cNvCxnSpPr>
              <a:cxnSpLocks noChangeShapeType="1"/>
              <a:stCxn id="6" idx="0"/>
              <a:endCxn id="4" idx="2"/>
            </p:cNvCxnSpPr>
            <p:nvPr/>
          </p:nvCxnSpPr>
          <p:spPr bwMode="auto">
            <a:xfrm rot="16200000">
              <a:off x="1296" y="2364"/>
              <a:ext cx="144" cy="472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5" name="_s3085">
              <a:extLst>
                <a:ext uri="{FF2B5EF4-FFF2-40B4-BE49-F238E27FC236}">
                  <a16:creationId xmlns:a16="http://schemas.microsoft.com/office/drawing/2014/main" id="{97CFC610-C112-4304-BB39-73FF3E858E03}"/>
                </a:ext>
              </a:extLst>
            </p:cNvPr>
            <p:cNvCxnSpPr>
              <a:cxnSpLocks noChangeShapeType="1"/>
              <a:stCxn id="5" idx="0"/>
              <a:endCxn id="3" idx="2"/>
            </p:cNvCxnSpPr>
            <p:nvPr/>
          </p:nvCxnSpPr>
          <p:spPr bwMode="auto">
            <a:xfrm rot="5400000" flipH="1">
              <a:off x="2855" y="1359"/>
              <a:ext cx="144" cy="1622"/>
            </a:xfrm>
            <a:prstGeom prst="bentConnector3">
              <a:avLst>
                <a:gd name="adj1" fmla="val 49523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6" name="_s3086">
              <a:extLst>
                <a:ext uri="{FF2B5EF4-FFF2-40B4-BE49-F238E27FC236}">
                  <a16:creationId xmlns:a16="http://schemas.microsoft.com/office/drawing/2014/main" id="{2ED658E0-C3FC-4629-9E8A-55218F289635}"/>
                </a:ext>
              </a:extLst>
            </p:cNvPr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16200000">
              <a:off x="1788" y="1914"/>
              <a:ext cx="144" cy="512"/>
            </a:xfrm>
            <a:prstGeom prst="bentConnector3">
              <a:avLst>
                <a:gd name="adj1" fmla="val 49523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_s3087">
              <a:extLst>
                <a:ext uri="{FF2B5EF4-FFF2-40B4-BE49-F238E27FC236}">
                  <a16:creationId xmlns:a16="http://schemas.microsoft.com/office/drawing/2014/main" id="{8834D398-7532-45B2-A4B8-883E19B05D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4" y="1811"/>
              <a:ext cx="864" cy="287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none" lIns="66397" tIns="33199" rIns="66397" bIns="3319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Sayımla</a:t>
              </a:r>
            </a:p>
          </p:txBody>
        </p:sp>
        <p:sp>
          <p:nvSpPr>
            <p:cNvPr id="4" name="_s3088">
              <a:extLst>
                <a:ext uri="{FF2B5EF4-FFF2-40B4-BE49-F238E27FC236}">
                  <a16:creationId xmlns:a16="http://schemas.microsoft.com/office/drawing/2014/main" id="{38EBC60D-52F7-46A0-B4FA-08798B6A4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" y="2242"/>
              <a:ext cx="863" cy="286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66397" tIns="33199" rIns="66397" bIns="3319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Bağımsız</a:t>
              </a:r>
            </a:p>
          </p:txBody>
        </p:sp>
        <p:sp>
          <p:nvSpPr>
            <p:cNvPr id="5" name="_s3089">
              <a:extLst>
                <a:ext uri="{FF2B5EF4-FFF2-40B4-BE49-F238E27FC236}">
                  <a16:creationId xmlns:a16="http://schemas.microsoft.com/office/drawing/2014/main" id="{A835964A-E116-4E1C-B114-510828700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6" y="2242"/>
              <a:ext cx="863" cy="286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66397" tIns="33199" rIns="66397" bIns="3319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Bağımlı</a:t>
              </a:r>
            </a:p>
          </p:txBody>
        </p:sp>
        <p:sp>
          <p:nvSpPr>
            <p:cNvPr id="6" name="_s3090">
              <a:extLst>
                <a:ext uri="{FF2B5EF4-FFF2-40B4-BE49-F238E27FC236}">
                  <a16:creationId xmlns:a16="http://schemas.microsoft.com/office/drawing/2014/main" id="{4C942F84-70C2-49AA-B492-D95ECC63B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" y="2672"/>
              <a:ext cx="880" cy="542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66397" tIns="33199" rIns="66397" bIns="3319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İki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(2x2)</a:t>
              </a:r>
            </a:p>
          </p:txBody>
        </p:sp>
        <p:sp>
          <p:nvSpPr>
            <p:cNvPr id="7" name="_s3091">
              <a:extLst>
                <a:ext uri="{FF2B5EF4-FFF2-40B4-BE49-F238E27FC236}">
                  <a16:creationId xmlns:a16="http://schemas.microsoft.com/office/drawing/2014/main" id="{A7465ABE-C20F-4C0B-86F2-D5A4945AA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" y="2672"/>
              <a:ext cx="880" cy="542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66397" tIns="33199" rIns="66397" bIns="3319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Üç</a:t>
              </a: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+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(nx2),(2xm),(nxm)</a:t>
              </a:r>
            </a:p>
          </p:txBody>
        </p:sp>
        <p:sp>
          <p:nvSpPr>
            <p:cNvPr id="8" name="_s3092">
              <a:extLst>
                <a:ext uri="{FF2B5EF4-FFF2-40B4-BE49-F238E27FC236}">
                  <a16:creationId xmlns:a16="http://schemas.microsoft.com/office/drawing/2014/main" id="{E1A99572-3442-4294-ADDE-1F0500AD5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" y="3358"/>
              <a:ext cx="863" cy="778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66397" tIns="33199" rIns="66397" bIns="3319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Beklenen değer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5'den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</a:t>
              </a: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ü</a:t>
              </a: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y</a:t>
              </a: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ü</a:t>
              </a: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kse</a:t>
              </a:r>
            </a:p>
          </p:txBody>
        </p:sp>
        <p:sp>
          <p:nvSpPr>
            <p:cNvPr id="9" name="_s3093">
              <a:extLst>
                <a:ext uri="{FF2B5EF4-FFF2-40B4-BE49-F238E27FC236}">
                  <a16:creationId xmlns:a16="http://schemas.microsoft.com/office/drawing/2014/main" id="{97663A45-39AE-4960-8D7E-C04F1B087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358"/>
              <a:ext cx="863" cy="778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66397" tIns="33199" rIns="66397" bIns="3319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Beklenen değer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5'den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k</a:t>
              </a: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üçü</a:t>
              </a: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kse</a:t>
              </a:r>
            </a:p>
          </p:txBody>
        </p:sp>
        <p:sp>
          <p:nvSpPr>
            <p:cNvPr id="10" name="_s3094">
              <a:extLst>
                <a:ext uri="{FF2B5EF4-FFF2-40B4-BE49-F238E27FC236}">
                  <a16:creationId xmlns:a16="http://schemas.microsoft.com/office/drawing/2014/main" id="{976FB083-9BC2-4745-A424-70379D475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" y="4280"/>
              <a:ext cx="1004" cy="778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66397" tIns="33199" rIns="66397" bIns="3319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Ki-Kare testi veya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İki y</a:t>
              </a: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ü</a:t>
              </a: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zde arasındaki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farkın </a:t>
              </a: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ö</a:t>
              </a: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nemlilik testi</a:t>
              </a:r>
            </a:p>
          </p:txBody>
        </p:sp>
        <p:sp>
          <p:nvSpPr>
            <p:cNvPr id="11" name="_s3095">
              <a:extLst>
                <a:ext uri="{FF2B5EF4-FFF2-40B4-BE49-F238E27FC236}">
                  <a16:creationId xmlns:a16="http://schemas.microsoft.com/office/drawing/2014/main" id="{A388E128-95FB-4C1A-A35D-E4BBA8D3CD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4" y="4280"/>
              <a:ext cx="1004" cy="778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66397" tIns="33199" rIns="66397" bIns="3319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Fisher Exact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test</a:t>
              </a:r>
            </a:p>
          </p:txBody>
        </p:sp>
        <p:sp>
          <p:nvSpPr>
            <p:cNvPr id="12" name="_s3096">
              <a:extLst>
                <a:ext uri="{FF2B5EF4-FFF2-40B4-BE49-F238E27FC236}">
                  <a16:creationId xmlns:a16="http://schemas.microsoft.com/office/drawing/2014/main" id="{02D327FA-7637-4442-97E4-802182490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2" y="3358"/>
              <a:ext cx="863" cy="778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66397" tIns="33199" rIns="66397" bIns="3319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Ki-Kare testi</a:t>
              </a:r>
            </a:p>
          </p:txBody>
        </p:sp>
        <p:sp>
          <p:nvSpPr>
            <p:cNvPr id="13" name="_s3097">
              <a:extLst>
                <a:ext uri="{FF2B5EF4-FFF2-40B4-BE49-F238E27FC236}">
                  <a16:creationId xmlns:a16="http://schemas.microsoft.com/office/drawing/2014/main" id="{87277AD3-2734-47F3-A6A2-6A11B2960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7" y="2672"/>
              <a:ext cx="880" cy="542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66397" tIns="33199" rIns="66397" bIns="3319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İki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(2x2)</a:t>
              </a:r>
            </a:p>
          </p:txBody>
        </p:sp>
        <p:sp>
          <p:nvSpPr>
            <p:cNvPr id="14" name="_s3098">
              <a:extLst>
                <a:ext uri="{FF2B5EF4-FFF2-40B4-BE49-F238E27FC236}">
                  <a16:creationId xmlns:a16="http://schemas.microsoft.com/office/drawing/2014/main" id="{AD3D250A-E599-4BC3-8E1F-6E8AC2D61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6" y="3358"/>
              <a:ext cx="863" cy="778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5E57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none" lIns="66397" tIns="33199" rIns="66397" bIns="3319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Mc Nemar Testi</a:t>
              </a:r>
            </a:p>
          </p:txBody>
        </p:sp>
      </p:grpSp>
      <p:sp>
        <p:nvSpPr>
          <p:cNvPr id="3100" name="Slayt Numarası Yer Tutucusu 2">
            <a:extLst>
              <a:ext uri="{FF2B5EF4-FFF2-40B4-BE49-F238E27FC236}">
                <a16:creationId xmlns:a16="http://schemas.microsoft.com/office/drawing/2014/main" id="{91840A06-D4E8-41FD-9E8E-4F34255113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3565E84-B614-4F21-B171-C3D6B36B03CE}" type="slidenum">
              <a:rPr lang="en-US" altLang="tr-TR">
                <a:solidFill>
                  <a:srgbClr val="898989"/>
                </a:solidFill>
              </a:rPr>
              <a:pPr/>
              <a:t>39</a:t>
            </a:fld>
            <a:endParaRPr lang="en-US" altLang="tr-TR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26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17D5B6-15F7-4A4E-8DF5-50639A1D08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tr-TR" dirty="0"/>
              <a:t>MERKEZİ EĞİLİM ÖLÇÜLERİ-MEDYAN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E3468C8-717F-401C-9A53-ECE79645D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b="1" dirty="0"/>
              <a:t>Medyan-ortanca- (</a:t>
            </a:r>
            <a:r>
              <a:rPr lang="tr-TR" b="1" dirty="0" err="1"/>
              <a:t>Mdn</a:t>
            </a:r>
            <a:r>
              <a:rPr lang="tr-TR" b="1" dirty="0"/>
              <a:t>): </a:t>
            </a:r>
          </a:p>
          <a:p>
            <a:pPr lvl="1" algn="just">
              <a:lnSpc>
                <a:spcPct val="150000"/>
              </a:lnSpc>
            </a:pPr>
            <a:r>
              <a:rPr lang="tr-TR" dirty="0"/>
              <a:t>Bir dağılımdaki puanların </a:t>
            </a:r>
            <a:r>
              <a:rPr lang="tr-TR" u="sng" dirty="0"/>
              <a:t>%50'sinin üstünde </a:t>
            </a:r>
            <a:r>
              <a:rPr lang="tr-TR" dirty="0"/>
              <a:t>ve </a:t>
            </a:r>
            <a:r>
              <a:rPr lang="tr-TR" u="sng" dirty="0"/>
              <a:t>%50'sinin altında </a:t>
            </a:r>
            <a:r>
              <a:rPr lang="tr-TR" dirty="0"/>
              <a:t>olduğu orta nokta veya sayı. </a:t>
            </a:r>
          </a:p>
          <a:p>
            <a:pPr lvl="1" algn="just">
              <a:lnSpc>
                <a:spcPct val="150000"/>
              </a:lnSpc>
            </a:pPr>
            <a:r>
              <a:rPr lang="tr-TR" dirty="0"/>
              <a:t>Tek sayıda değer varsa, medyan orta puandır.</a:t>
            </a:r>
          </a:p>
          <a:p>
            <a:pPr lvl="1" algn="just">
              <a:lnSpc>
                <a:spcPct val="150000"/>
              </a:lnSpc>
            </a:pPr>
            <a:r>
              <a:rPr lang="tr-TR" b="1" u="sng" dirty="0"/>
              <a:t>50.persentil </a:t>
            </a:r>
            <a:r>
              <a:rPr lang="tr-TR" u="sng" dirty="0"/>
              <a:t>ile aynı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49510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41FA16D-73E1-4A9B-A6DE-9AF353922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Poppins" panose="00000500000000000000" pitchFamily="2" charset="-94"/>
                <a:cs typeface="Poppins" panose="00000500000000000000" pitchFamily="2" charset="-94"/>
              </a:rPr>
              <a:t>Bağımlı örneklemlerde t testi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B664219-8D34-44D9-8EE0-D7D1640FCC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886CEE7-9930-4E84-8EDF-FD6CB50901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40</a:t>
            </a:fld>
            <a:endParaRPr lang="en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59C55D9A-02EB-4565-A89B-871BD7956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887" y="1916568"/>
            <a:ext cx="5484579" cy="3500489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591B057D-D394-4BEF-B6CC-95E78DABB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02" y="1828801"/>
            <a:ext cx="4578351" cy="358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187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BC0A39-2C5F-4C17-A3B7-FA670597D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A3233C4-FBBD-4ED1-90DA-D3E63CE86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0275" y="2310878"/>
            <a:ext cx="7653500" cy="2503689"/>
          </a:xfrm>
        </p:spPr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B4C5F07-B342-4EA6-A6C8-38146BDA03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41</a:t>
            </a:fld>
            <a:endParaRPr lang="en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42231E15-2D3C-4879-B2CE-E8AEC14CE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252" y="678584"/>
            <a:ext cx="9121416" cy="5200371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A348B923-6644-43E3-970C-37AC5B380CC5}"/>
              </a:ext>
            </a:extLst>
          </p:cNvPr>
          <p:cNvSpPr txBox="1"/>
          <p:nvPr/>
        </p:nvSpPr>
        <p:spPr>
          <a:xfrm>
            <a:off x="8839520" y="2061968"/>
            <a:ext cx="944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6F50D31-B6CB-4F59-B3E8-C449568EDAA3}"/>
              </a:ext>
            </a:extLst>
          </p:cNvPr>
          <p:cNvSpPr/>
          <p:nvPr/>
        </p:nvSpPr>
        <p:spPr>
          <a:xfrm>
            <a:off x="4903332" y="3508176"/>
            <a:ext cx="640080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C4F7BEC3-3507-4813-B932-C1B11DE5A7B7}"/>
              </a:ext>
            </a:extLst>
          </p:cNvPr>
          <p:cNvSpPr/>
          <p:nvPr/>
        </p:nvSpPr>
        <p:spPr>
          <a:xfrm>
            <a:off x="9357360" y="5120640"/>
            <a:ext cx="934720" cy="49784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F32935E-AD0F-4639-90FD-D2D56FCB5A87}"/>
              </a:ext>
            </a:extLst>
          </p:cNvPr>
          <p:cNvSpPr txBox="1"/>
          <p:nvPr/>
        </p:nvSpPr>
        <p:spPr>
          <a:xfrm>
            <a:off x="5902960" y="3429001"/>
            <a:ext cx="4338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P&gt;0.05 iki ölçüm arasında korelasyon olmadığı, testin anlamlı p değeri vereceğini düşündürür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Metin kutusu 15">
                <a:extLst>
                  <a:ext uri="{FF2B5EF4-FFF2-40B4-BE49-F238E27FC236}">
                    <a16:creationId xmlns:a16="http://schemas.microsoft.com/office/drawing/2014/main" id="{9F763BB4-EA27-46C0-95A0-713818021171}"/>
                  </a:ext>
                </a:extLst>
              </p:cNvPr>
              <p:cNvSpPr txBox="1"/>
              <p:nvPr/>
            </p:nvSpPr>
            <p:spPr>
              <a:xfrm>
                <a:off x="5902961" y="1341881"/>
                <a:ext cx="4982132" cy="7810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2400" i="1">
                          <a:latin typeface="Cambria Math" panose="02040503050406030204" pitchFamily="18" charset="0"/>
                        </a:rPr>
                        <m:t>𝑆𝑡𝑎𝑛𝑑𝑎𝑟𝑡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h𝑎𝑡𝑎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𝑆𝑡𝑑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𝑠𝑎𝑝𝑚𝑎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tr-TR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tr-TR" sz="2400" i="1">
                              <a:latin typeface="Cambria Math" panose="02040503050406030204" pitchFamily="18" charset="0"/>
                            </a:rPr>
                            <m:t>ö</m:t>
                          </m:r>
                          <m:r>
                            <a:rPr lang="tr-TR" sz="2400" i="1">
                              <a:latin typeface="Cambria Math" panose="02040503050406030204" pitchFamily="18" charset="0"/>
                            </a:rPr>
                            <m:t>𝑟𝑛𝑒𝑘𝑙𝑒𝑚</m:t>
                          </m:r>
                        </m:e>
                      </m:rad>
                      <m:r>
                        <a:rPr lang="tr-TR" sz="2400" i="1">
                          <a:latin typeface="Cambria Math" panose="02040503050406030204" pitchFamily="18" charset="0"/>
                        </a:rPr>
                        <m:t>𝑠𝑎𝑦𝚤𝑠𝚤</m:t>
                      </m:r>
                    </m:oMath>
                  </m:oMathPara>
                </a14:m>
                <a:endParaRPr lang="tr-TR" sz="2400" dirty="0"/>
              </a:p>
            </p:txBody>
          </p:sp>
        </mc:Choice>
        <mc:Fallback xmlns="">
          <p:sp>
            <p:nvSpPr>
              <p:cNvPr id="16" name="Metin kutusu 15">
                <a:extLst>
                  <a:ext uri="{FF2B5EF4-FFF2-40B4-BE49-F238E27FC236}">
                    <a16:creationId xmlns:a16="http://schemas.microsoft.com/office/drawing/2014/main" id="{9F763BB4-EA27-46C0-95A0-713818021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2961" y="1341881"/>
                <a:ext cx="4982132" cy="7810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9132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345202E-69A5-42B1-A6AA-D86924150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Poppins" panose="00000500000000000000" pitchFamily="2" charset="-94"/>
                <a:ea typeface="Calibri" panose="020F0502020204030204" pitchFamily="34" charset="0"/>
                <a:cs typeface="Poppins" panose="00000500000000000000" pitchFamily="2" charset="-94"/>
              </a:rPr>
              <a:t>Wilcoxon işaretli sıralar testi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FE364D6-86D8-4D1B-AAA6-4155F8A6A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1B7141C-483C-42B1-BEB8-A10FA8609C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42</a:t>
            </a:fld>
            <a:endParaRPr lang="en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CDEA949-534C-4403-8033-8FB705587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685" y="1743046"/>
            <a:ext cx="5326516" cy="337190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62CA245-78E1-4623-84AA-62828A68AA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" t="5114" r="39334" b="9044"/>
          <a:stretch/>
        </p:blipFill>
        <p:spPr>
          <a:xfrm>
            <a:off x="1132801" y="1751099"/>
            <a:ext cx="4887113" cy="377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58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D04CF7-0751-4ADB-B97E-452F63B9A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E05AF92-362F-4E4D-AB24-119BF014B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1200" y="2061966"/>
            <a:ext cx="4069333" cy="3463801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tr-T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İlk ölçümün medyan değerine  göre 126’sı azalmış 2’si artmış, 12’si eşit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ve p değeri tabloda belirtilir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6F08EF3-B067-4C1D-811A-4918C63710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43</a:t>
            </a:fld>
            <a:endParaRPr lang="en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D550868-D25E-48F1-BD92-ED1D15474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235" y="729600"/>
            <a:ext cx="4764699" cy="5148949"/>
          </a:xfrm>
          <a:prstGeom prst="rect">
            <a:avLst/>
          </a:prstGeom>
        </p:spPr>
      </p:pic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0E26FF0E-075A-48B0-B873-44DEA983EE9A}"/>
              </a:ext>
            </a:extLst>
          </p:cNvPr>
          <p:cNvSpPr/>
          <p:nvPr/>
        </p:nvSpPr>
        <p:spPr>
          <a:xfrm>
            <a:off x="3043200" y="4915200"/>
            <a:ext cx="796800" cy="4224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88971A0F-2E60-4C17-A94B-D2C7CB5BAF2C}"/>
              </a:ext>
            </a:extLst>
          </p:cNvPr>
          <p:cNvSpPr/>
          <p:nvPr/>
        </p:nvSpPr>
        <p:spPr>
          <a:xfrm>
            <a:off x="3657600" y="2393933"/>
            <a:ext cx="2208000" cy="70686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</p:spTree>
    <p:extLst>
      <p:ext uri="{BB962C8B-B14F-4D97-AF65-F5344CB8AC3E}">
        <p14:creationId xmlns:p14="http://schemas.microsoft.com/office/powerpoint/2010/main" val="16817531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57080D4-7450-4E2B-981B-FF5A11A16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866" y="1061568"/>
            <a:ext cx="9458268" cy="1165633"/>
          </a:xfrm>
        </p:spPr>
        <p:txBody>
          <a:bodyPr/>
          <a:lstStyle/>
          <a:p>
            <a:pPr algn="ctr"/>
            <a:r>
              <a:rPr lang="tr-TR" sz="3200" dirty="0">
                <a:latin typeface="Poppins" panose="00000500000000000000" pitchFamily="2" charset="-94"/>
                <a:ea typeface="Calibri" panose="020F0502020204030204" pitchFamily="34" charset="0"/>
                <a:cs typeface="Poppins" panose="00000500000000000000" pitchFamily="2" charset="-94"/>
              </a:rPr>
              <a:t>Bağımsız örneklemlerde t-testi (</a:t>
            </a:r>
            <a:r>
              <a:rPr lang="tr-TR" sz="3200" dirty="0" err="1">
                <a:latin typeface="Poppins" panose="00000500000000000000" pitchFamily="2" charset="-94"/>
                <a:ea typeface="Calibri" panose="020F0502020204030204" pitchFamily="34" charset="0"/>
                <a:cs typeface="Poppins" panose="00000500000000000000" pitchFamily="2" charset="-94"/>
              </a:rPr>
              <a:t>Student</a:t>
            </a:r>
            <a:r>
              <a:rPr lang="tr-TR" sz="3200" dirty="0">
                <a:latin typeface="Poppins" panose="00000500000000000000" pitchFamily="2" charset="-94"/>
                <a:ea typeface="Calibri" panose="020F0502020204030204" pitchFamily="34" charset="0"/>
                <a:cs typeface="Poppins" panose="00000500000000000000" pitchFamily="2" charset="-94"/>
              </a:rPr>
              <a:t> t testi)</a:t>
            </a:r>
            <a:endParaRPr lang="tr-TR" sz="3200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FE83A13-535E-488A-AE0C-E72B791ABE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44</a:t>
            </a:fld>
            <a:endParaRPr lang="en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DB1DD10-EC87-4004-96FC-D28E5AB06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579"/>
          <a:stretch/>
        </p:blipFill>
        <p:spPr>
          <a:xfrm>
            <a:off x="1304041" y="2369233"/>
            <a:ext cx="4928784" cy="342720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91E244D9-AD2F-4244-BC34-A3FAEC53B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50568"/>
            <a:ext cx="5132091" cy="318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094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BE3A2E1-2D2D-4752-8AF6-D81E17503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BA90992-31FC-40BE-B23C-0EEB419D9C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43E6702-469F-4E2B-8EF0-502D4889A7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45</a:t>
            </a:fld>
            <a:endParaRPr lang="en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0A9F0A3-D57B-43B2-87EA-D88F87BA5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00" y="783168"/>
            <a:ext cx="10168600" cy="481940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733C4AB-26CB-41B7-BA14-3C8FA4F1D1B1}"/>
              </a:ext>
            </a:extLst>
          </p:cNvPr>
          <p:cNvSpPr/>
          <p:nvPr/>
        </p:nvSpPr>
        <p:spPr>
          <a:xfrm>
            <a:off x="4684800" y="3801600"/>
            <a:ext cx="624000" cy="5664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B22B601E-35E8-4300-8499-C71BE079AA3A}"/>
              </a:ext>
            </a:extLst>
          </p:cNvPr>
          <p:cNvSpPr/>
          <p:nvPr/>
        </p:nvSpPr>
        <p:spPr>
          <a:xfrm>
            <a:off x="6528000" y="3878400"/>
            <a:ext cx="777600" cy="1440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sp>
        <p:nvSpPr>
          <p:cNvPr id="9" name="Ok: Sağ 8">
            <a:extLst>
              <a:ext uri="{FF2B5EF4-FFF2-40B4-BE49-F238E27FC236}">
                <a16:creationId xmlns:a16="http://schemas.microsoft.com/office/drawing/2014/main" id="{6ED5BAB4-0635-4EFA-84A0-64D897696545}"/>
              </a:ext>
            </a:extLst>
          </p:cNvPr>
          <p:cNvSpPr/>
          <p:nvPr/>
        </p:nvSpPr>
        <p:spPr>
          <a:xfrm>
            <a:off x="5308800" y="4195201"/>
            <a:ext cx="1219200" cy="60959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F899C03-62BD-4E64-87F3-19F23B82F356}"/>
              </a:ext>
            </a:extLst>
          </p:cNvPr>
          <p:cNvSpPr txBox="1"/>
          <p:nvPr/>
        </p:nvSpPr>
        <p:spPr>
          <a:xfrm>
            <a:off x="8208000" y="1916568"/>
            <a:ext cx="25525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!!!! </a:t>
            </a:r>
            <a:r>
              <a:rPr lang="tr-TR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Levene</a:t>
            </a:r>
            <a:r>
              <a:rPr lang="tr-TR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testine göre p&gt;0.05 ise ilk satır, p&lt;0.05 ise ikinci satırdaki p değeri alınır</a:t>
            </a:r>
          </a:p>
        </p:txBody>
      </p:sp>
    </p:spTree>
    <p:extLst>
      <p:ext uri="{BB962C8B-B14F-4D97-AF65-F5344CB8AC3E}">
        <p14:creationId xmlns:p14="http://schemas.microsoft.com/office/powerpoint/2010/main" val="12337007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77A20F-0926-4F26-A3D5-7CCAE96D3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Poppins" panose="00000500000000000000" pitchFamily="2" charset="-94"/>
                <a:ea typeface="Calibri" panose="020F0502020204030204" pitchFamily="34" charset="0"/>
                <a:cs typeface="Poppins" panose="00000500000000000000" pitchFamily="2" charset="-94"/>
              </a:rPr>
              <a:t>Mann-Whitney U testi 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tr-TR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EBF4C3B-97D0-4C33-9504-4203931F2C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2850A5F-1D0D-4B11-8C40-74DA200111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46</a:t>
            </a:fld>
            <a:endParaRPr lang="en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93D6B852-E365-482F-820E-5953F4925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782167"/>
            <a:ext cx="4802489" cy="2678064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4B986B4-2594-48F7-AEC0-F83F10DDC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61" t="193" r="23817" b="-193"/>
          <a:stretch/>
        </p:blipFill>
        <p:spPr>
          <a:xfrm>
            <a:off x="967765" y="1782168"/>
            <a:ext cx="4990279" cy="362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094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ADEAA62-C400-4653-97A9-FA747104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BD422C5-D3EC-48F6-BB44-BCB05299E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27200" y="1916568"/>
            <a:ext cx="3733333" cy="360920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69105BB-5EA1-4767-8DBB-85FD68FE40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47</a:t>
            </a:fld>
            <a:endParaRPr lang="en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C66E4C3-A12A-4C99-8B98-46B34F6D7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934" y="856743"/>
            <a:ext cx="4024933" cy="4939691"/>
          </a:xfrm>
          <a:prstGeom prst="rect">
            <a:avLst/>
          </a:prstGeom>
        </p:spPr>
      </p:pic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EDB156E0-38EB-4345-B408-B68F214DAB91}"/>
              </a:ext>
            </a:extLst>
          </p:cNvPr>
          <p:cNvSpPr/>
          <p:nvPr/>
        </p:nvSpPr>
        <p:spPr>
          <a:xfrm>
            <a:off x="3417600" y="5184000"/>
            <a:ext cx="1670400" cy="1536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</p:spTree>
    <p:extLst>
      <p:ext uri="{BB962C8B-B14F-4D97-AF65-F5344CB8AC3E}">
        <p14:creationId xmlns:p14="http://schemas.microsoft.com/office/powerpoint/2010/main" val="2632688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6E14A7-7FC8-4D05-BB36-F4A099C35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400" y="969601"/>
            <a:ext cx="9744000" cy="1225364"/>
          </a:xfrm>
        </p:spPr>
        <p:txBody>
          <a:bodyPr/>
          <a:lstStyle/>
          <a:p>
            <a:pPr algn="ctr"/>
            <a:r>
              <a:rPr lang="tr-TR" sz="3200" dirty="0">
                <a:latin typeface="Poppins" panose="00000500000000000000" pitchFamily="2" charset="-94"/>
                <a:ea typeface="Calibri" panose="020F0502020204030204" pitchFamily="34" charset="0"/>
                <a:cs typeface="Poppins" panose="00000500000000000000" pitchFamily="2" charset="-94"/>
              </a:rPr>
              <a:t>Tek yönlü varyans analizi (</a:t>
            </a:r>
            <a:r>
              <a:rPr lang="tr-TR" sz="3200" dirty="0" err="1">
                <a:latin typeface="Poppins" panose="00000500000000000000" pitchFamily="2" charset="-94"/>
                <a:ea typeface="Calibri" panose="020F0502020204030204" pitchFamily="34" charset="0"/>
                <a:cs typeface="Poppins" panose="00000500000000000000" pitchFamily="2" charset="-94"/>
              </a:rPr>
              <a:t>One</a:t>
            </a:r>
            <a:r>
              <a:rPr lang="tr-TR" sz="3200" dirty="0">
                <a:latin typeface="Poppins" panose="00000500000000000000" pitchFamily="2" charset="-94"/>
                <a:ea typeface="Calibri" panose="020F0502020204030204" pitchFamily="34" charset="0"/>
                <a:cs typeface="Poppins" panose="00000500000000000000" pitchFamily="2" charset="-94"/>
              </a:rPr>
              <a:t> </a:t>
            </a:r>
            <a:r>
              <a:rPr lang="tr-TR" sz="3200" dirty="0" err="1">
                <a:latin typeface="Poppins" panose="00000500000000000000" pitchFamily="2" charset="-94"/>
                <a:ea typeface="Calibri" panose="020F0502020204030204" pitchFamily="34" charset="0"/>
                <a:cs typeface="Poppins" panose="00000500000000000000" pitchFamily="2" charset="-94"/>
              </a:rPr>
              <a:t>way</a:t>
            </a:r>
            <a:r>
              <a:rPr lang="tr-TR" sz="3200" dirty="0">
                <a:latin typeface="Poppins" panose="00000500000000000000" pitchFamily="2" charset="-94"/>
                <a:ea typeface="Calibri" panose="020F0502020204030204" pitchFamily="34" charset="0"/>
                <a:cs typeface="Poppins" panose="00000500000000000000" pitchFamily="2" charset="-94"/>
              </a:rPr>
              <a:t> ANOVA )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8117FC4-70CC-4436-8334-C90501195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5867" y="2572800"/>
            <a:ext cx="9361200" cy="3442568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6011997-11A1-49CE-B197-F8B8BE7643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48</a:t>
            </a:fld>
            <a:endParaRPr lang="en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12E58C1F-9093-42A0-808E-2757055D4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200" y="2035199"/>
            <a:ext cx="6432000" cy="360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915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F8D490-98A5-462D-A437-2C0720F00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BE07BF6-E5B4-47DF-8CF3-9ECC1C56CF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DCF7C8C-93FA-409E-B9AE-7C2C67557C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49</a:t>
            </a:fld>
            <a:endParaRPr lang="en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8A4D6ECC-15B7-4941-8780-4F186CFD4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039" y="880909"/>
            <a:ext cx="5204079" cy="425264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91402600-2CBC-4CC0-B2EA-7002D5DB5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793" y="880909"/>
            <a:ext cx="4173387" cy="46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38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tr-TR" altLang="en-US" sz="4000" dirty="0"/>
              <a:t>Medyan, 50.persentil</a:t>
            </a:r>
            <a:endParaRPr lang="en-GB" altLang="en-US" sz="4000" dirty="0"/>
          </a:p>
        </p:txBody>
      </p:sp>
      <p:pic>
        <p:nvPicPr>
          <p:cNvPr id="532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0" r="15117"/>
          <a:stretch>
            <a:fillRect/>
          </a:stretch>
        </p:blipFill>
        <p:spPr bwMode="auto">
          <a:xfrm>
            <a:off x="3071814" y="2093914"/>
            <a:ext cx="5976937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9798" name="Line 6"/>
          <p:cNvSpPr>
            <a:spLocks noChangeShapeType="1"/>
          </p:cNvSpPr>
          <p:nvPr/>
        </p:nvSpPr>
        <p:spPr bwMode="auto">
          <a:xfrm flipV="1">
            <a:off x="5640388" y="2247900"/>
            <a:ext cx="0" cy="381635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89800" name="Text Box 8"/>
          <p:cNvSpPr txBox="1">
            <a:spLocks noChangeArrowheads="1"/>
          </p:cNvSpPr>
          <p:nvPr/>
        </p:nvSpPr>
        <p:spPr bwMode="auto">
          <a:xfrm>
            <a:off x="4895850" y="1851025"/>
            <a:ext cx="18732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000" dirty="0"/>
              <a:t>Med</a:t>
            </a:r>
            <a:r>
              <a:rPr lang="tr-TR" altLang="en-US" sz="2000" dirty="0"/>
              <a:t>ya</a:t>
            </a:r>
            <a:r>
              <a:rPr lang="en-US" altLang="en-US" sz="2000" dirty="0"/>
              <a:t>n = 41</a:t>
            </a:r>
            <a:endParaRPr lang="en-GB" altLang="en-US" sz="2000" dirty="0"/>
          </a:p>
        </p:txBody>
      </p:sp>
      <p:sp>
        <p:nvSpPr>
          <p:cNvPr id="289805" name="Text Box 13"/>
          <p:cNvSpPr txBox="1">
            <a:spLocks noChangeArrowheads="1"/>
          </p:cNvSpPr>
          <p:nvPr/>
        </p:nvSpPr>
        <p:spPr bwMode="auto">
          <a:xfrm>
            <a:off x="6311901" y="2625725"/>
            <a:ext cx="3097213" cy="83185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/>
              <a:t>Yaşların</a:t>
            </a:r>
            <a:r>
              <a:rPr lang="en-US" altLang="en-US" sz="2400" dirty="0"/>
              <a:t> %50'si 41 </a:t>
            </a:r>
            <a:r>
              <a:rPr lang="en-US" altLang="en-US" sz="2400" dirty="0" err="1"/>
              <a:t>yaşından</a:t>
            </a:r>
            <a:r>
              <a:rPr lang="en-US" altLang="en-US" sz="2400" dirty="0"/>
              <a:t> </a:t>
            </a:r>
            <a:r>
              <a:rPr lang="tr-TR" altLang="en-US" sz="2400" b="1" dirty="0"/>
              <a:t>büyük</a:t>
            </a:r>
            <a:endParaRPr lang="en-GB" altLang="en-US" sz="2400" b="1" dirty="0"/>
          </a:p>
        </p:txBody>
      </p:sp>
      <p:sp>
        <p:nvSpPr>
          <p:cNvPr id="289806" name="Text Box 14"/>
          <p:cNvSpPr txBox="1">
            <a:spLocks noChangeArrowheads="1"/>
          </p:cNvSpPr>
          <p:nvPr/>
        </p:nvSpPr>
        <p:spPr bwMode="auto">
          <a:xfrm>
            <a:off x="1919289" y="2593975"/>
            <a:ext cx="2808287" cy="83185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/>
              <a:t>Yaşların</a:t>
            </a:r>
            <a:r>
              <a:rPr lang="en-US" altLang="en-US" sz="2400" dirty="0"/>
              <a:t> %50'si 41 </a:t>
            </a:r>
            <a:r>
              <a:rPr lang="en-US" altLang="en-US" sz="2400" dirty="0" err="1"/>
              <a:t>yaşından</a:t>
            </a:r>
            <a:r>
              <a:rPr lang="en-US" altLang="en-US" sz="2400" dirty="0"/>
              <a:t> </a:t>
            </a:r>
            <a:r>
              <a:rPr lang="en-US" altLang="en-US" sz="2400" b="1" dirty="0" err="1"/>
              <a:t>küçük</a:t>
            </a:r>
            <a:endParaRPr lang="en-GB" altLang="en-US" sz="2400" b="1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DB166FC-EC0A-4B26-B8DF-311646AB6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789A9CC-250B-446A-B935-A3CDDB94A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18AEE41-6742-4049-BFC1-7C667DE7CE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50</a:t>
            </a:fld>
            <a:endParaRPr lang="en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91FBFD4-0238-45C6-8A16-D49F0EEE0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334" y="777600"/>
            <a:ext cx="6089725" cy="4895091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EF04C907-ABE5-4F4F-9ABD-DCD0B20E7850}"/>
              </a:ext>
            </a:extLst>
          </p:cNvPr>
          <p:cNvSpPr/>
          <p:nvPr/>
        </p:nvSpPr>
        <p:spPr>
          <a:xfrm>
            <a:off x="5145601" y="3299635"/>
            <a:ext cx="624000" cy="1000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5D52C7C-5E6C-4FF0-BEDB-201CFD40FD8C}"/>
              </a:ext>
            </a:extLst>
          </p:cNvPr>
          <p:cNvSpPr txBox="1"/>
          <p:nvPr/>
        </p:nvSpPr>
        <p:spPr>
          <a:xfrm>
            <a:off x="7584000" y="3196801"/>
            <a:ext cx="223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P&gt;0.05 ise </a:t>
            </a:r>
            <a:r>
              <a:rPr lang="tr-TR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varyanslar</a:t>
            </a:r>
            <a:r>
              <a:rPr lang="tr-TR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eşit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91A267-387F-46A6-9F1E-267FF77D1671}"/>
              </a:ext>
            </a:extLst>
          </p:cNvPr>
          <p:cNvSpPr/>
          <p:nvPr/>
        </p:nvSpPr>
        <p:spPr>
          <a:xfrm>
            <a:off x="5260800" y="3542400"/>
            <a:ext cx="345600" cy="134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16CFA2-D0DC-4993-8FB5-CAF7370B3F7A}"/>
              </a:ext>
            </a:extLst>
          </p:cNvPr>
          <p:cNvSpPr/>
          <p:nvPr/>
        </p:nvSpPr>
        <p:spPr>
          <a:xfrm>
            <a:off x="4761601" y="4953600"/>
            <a:ext cx="384001" cy="412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C51967D3-0367-4693-9B72-86C473C7F98A}"/>
              </a:ext>
            </a:extLst>
          </p:cNvPr>
          <p:cNvSpPr txBox="1"/>
          <p:nvPr/>
        </p:nvSpPr>
        <p:spPr>
          <a:xfrm>
            <a:off x="7670400" y="4224000"/>
            <a:ext cx="298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 = gruplar arası </a:t>
            </a:r>
            <a:r>
              <a:rPr lang="tr-TR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varyansın</a:t>
            </a:r>
            <a:r>
              <a:rPr lang="tr-TR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grup içi </a:t>
            </a:r>
            <a:r>
              <a:rPr lang="tr-TR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varyansa</a:t>
            </a:r>
            <a:r>
              <a:rPr lang="tr-TR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bölünmesiyle elde edilir</a:t>
            </a:r>
          </a:p>
        </p:txBody>
      </p:sp>
      <p:sp>
        <p:nvSpPr>
          <p:cNvPr id="12" name="Yamuk 11">
            <a:extLst>
              <a:ext uri="{FF2B5EF4-FFF2-40B4-BE49-F238E27FC236}">
                <a16:creationId xmlns:a16="http://schemas.microsoft.com/office/drawing/2014/main" id="{7DF27B3E-9FFD-4089-AB12-B529AC57C5F5}"/>
              </a:ext>
            </a:extLst>
          </p:cNvPr>
          <p:cNvSpPr/>
          <p:nvPr/>
        </p:nvSpPr>
        <p:spPr>
          <a:xfrm>
            <a:off x="4224000" y="4953601"/>
            <a:ext cx="442659" cy="412800"/>
          </a:xfrm>
          <a:prstGeom prst="trapezoi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463D59CF-0361-41F4-88E8-C7F5991BC219}"/>
              </a:ext>
            </a:extLst>
          </p:cNvPr>
          <p:cNvSpPr/>
          <p:nvPr/>
        </p:nvSpPr>
        <p:spPr>
          <a:xfrm>
            <a:off x="2371200" y="4796035"/>
            <a:ext cx="787200" cy="8199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</p:spTree>
    <p:extLst>
      <p:ext uri="{BB962C8B-B14F-4D97-AF65-F5344CB8AC3E}">
        <p14:creationId xmlns:p14="http://schemas.microsoft.com/office/powerpoint/2010/main" val="1633355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7AF6B4-2068-44AB-9291-9920B6A8B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939E72C-C658-448A-B8BC-FA5BD7023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CD3CCD9-ED19-40EC-9E7D-EEEC60047D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51</a:t>
            </a:fld>
            <a:endParaRPr lang="en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2EDFC2BE-00F8-47F0-A065-BF090BDDD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953" y="1265531"/>
            <a:ext cx="4744561" cy="3846565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435FBA22-AFD4-4F64-A8B4-D4D89C088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514" y="1265531"/>
            <a:ext cx="5261687" cy="1999216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977AD312-E1C6-49BC-B915-BF1241C70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514" y="3264748"/>
            <a:ext cx="5163849" cy="226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00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41E08D-797F-4469-963E-E04207874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Poppins" panose="00000500000000000000" pitchFamily="2" charset="-94"/>
                <a:cs typeface="Poppins" panose="00000500000000000000" pitchFamily="2" charset="-94"/>
              </a:rPr>
              <a:t>Kruskal Wallis analizi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E873804-DBFC-49C1-B5C4-B5F0596559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E576F7E-C758-4ECC-8B0D-43B75D9387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52</a:t>
            </a:fld>
            <a:endParaRPr lang="en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E81FFDD-35B4-4503-AAD5-E272D9123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467" y="1884600"/>
            <a:ext cx="8121600" cy="42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906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F9EE836-4196-4728-BB3D-6229B60BA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F03FC88-41D1-49D3-918D-1F3825590A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CA18224-6A49-4418-AF4E-44A8278AC0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53</a:t>
            </a:fld>
            <a:endParaRPr lang="en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6498BE0D-C2DA-447A-A1B4-C247CAEE8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467" y="1061567"/>
            <a:ext cx="7600339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98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664777-D897-46D6-94EE-8A29A5B83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2AB5B3B-9A0B-4BF1-BA35-604D1C134F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FB07DE9-62BB-4D8F-A90F-AE2EF8F61D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54</a:t>
            </a:fld>
            <a:endParaRPr lang="en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DEB65353-1B70-40A5-BDD3-E4120FE65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307" y="710401"/>
            <a:ext cx="4683285" cy="5153233"/>
          </a:xfrm>
          <a:prstGeom prst="rect">
            <a:avLst/>
          </a:prstGeom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EBDF6E05-9857-4C52-81C1-F2F1EC0123B7}"/>
              </a:ext>
            </a:extLst>
          </p:cNvPr>
          <p:cNvSpPr/>
          <p:nvPr/>
        </p:nvSpPr>
        <p:spPr>
          <a:xfrm>
            <a:off x="3580800" y="5068800"/>
            <a:ext cx="969600" cy="211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</p:spTree>
    <p:extLst>
      <p:ext uri="{BB962C8B-B14F-4D97-AF65-F5344CB8AC3E}">
        <p14:creationId xmlns:p14="http://schemas.microsoft.com/office/powerpoint/2010/main" val="4514930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5F5049-8A59-4173-BAE2-A4D16C7A7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A974E4E-A483-4A2E-BCB1-A5201C9892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FD17B7F-2341-412C-8C30-931A5369E1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55</a:t>
            </a:fld>
            <a:endParaRPr lang="en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4A863D1-99FE-4895-915B-9160C9F44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000" y="584186"/>
            <a:ext cx="6144000" cy="1952833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C0898D70-2AF4-4E9E-8E09-FD92628DE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000" y="2426136"/>
            <a:ext cx="7152000" cy="345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326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0C18DA-B46D-42C5-93A8-2866F68C4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latin typeface="Poppins" panose="00000500000000000000" pitchFamily="2" charset="-94"/>
                <a:cs typeface="Poppins" panose="00000500000000000000" pitchFamily="2" charset="-94"/>
              </a:rPr>
              <a:t>Mc</a:t>
            </a:r>
            <a:r>
              <a:rPr lang="tr-TR" dirty="0"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dirty="0" err="1">
                <a:latin typeface="Poppins" panose="00000500000000000000" pitchFamily="2" charset="-94"/>
                <a:cs typeface="Poppins" panose="00000500000000000000" pitchFamily="2" charset="-94"/>
              </a:rPr>
              <a:t>Nemar</a:t>
            </a:r>
            <a:r>
              <a:rPr lang="tr-TR" dirty="0">
                <a:latin typeface="Poppins" panose="00000500000000000000" pitchFamily="2" charset="-94"/>
                <a:cs typeface="Poppins" panose="00000500000000000000" pitchFamily="2" charset="-94"/>
              </a:rPr>
              <a:t> testi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EB29903-4390-4498-9399-2F74E3FA6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Kategorik değişken iki bağımlı grup</a:t>
            </a:r>
          </a:p>
          <a:p>
            <a:r>
              <a:rPr lang="tr-TR" dirty="0"/>
              <a:t>Ön test----son test (</a:t>
            </a:r>
            <a:r>
              <a:rPr lang="tr-TR" dirty="0" err="1"/>
              <a:t>evet,hayır</a:t>
            </a:r>
            <a:r>
              <a:rPr lang="tr-TR" dirty="0"/>
              <a:t>; </a:t>
            </a:r>
            <a:r>
              <a:rPr lang="tr-TR" dirty="0" err="1"/>
              <a:t>negatif,pozitif</a:t>
            </a:r>
            <a:r>
              <a:rPr lang="tr-TR" dirty="0"/>
              <a:t>)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2D0D622-C2CE-4B1F-AAB7-A65F5AF9C5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5679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A6A75AD-F7E6-40F0-A7AA-C2B6556FB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BED035D-D1EF-41FF-B3D2-A44E388F0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0779609-AC92-4B19-B476-223C7AE94A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57</a:t>
            </a:fld>
            <a:endParaRPr lang="en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6AF300A-6649-42AA-B007-947CB3A67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467" y="1061567"/>
            <a:ext cx="9007036" cy="428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90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3B05948-6FE3-4F37-BF0D-77789EC34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Poppins" panose="00000500000000000000" pitchFamily="2" charset="-94"/>
                <a:cs typeface="Poppins" panose="00000500000000000000" pitchFamily="2" charset="-94"/>
              </a:rPr>
              <a:t>Çoklu gruplarda ki-kare (</a:t>
            </a:r>
            <a:r>
              <a:rPr lang="el-GR" i="0" dirty="0">
                <a:effectLst/>
                <a:latin typeface="Arial" panose="020B0604020202020204" pitchFamily="34" charset="0"/>
                <a:cs typeface="Poppins" panose="00000500000000000000" pitchFamily="2" charset="-94"/>
              </a:rPr>
              <a:t>χ² </a:t>
            </a:r>
            <a:r>
              <a:rPr lang="tr-TR" i="0" dirty="0"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) testi-iki grup</a:t>
            </a:r>
            <a:endParaRPr lang="tr-TR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CB0474D-2B76-448D-99CB-29CCCB5D5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333" y="2496000"/>
            <a:ext cx="9361200" cy="3029768"/>
          </a:xfrm>
        </p:spPr>
        <p:txBody>
          <a:bodyPr/>
          <a:lstStyle/>
          <a:p>
            <a:r>
              <a:rPr lang="tr-TR" dirty="0"/>
              <a:t>Kategorik değişken </a:t>
            </a:r>
          </a:p>
          <a:p>
            <a:r>
              <a:rPr lang="tr-TR" dirty="0"/>
              <a:t>Bağımsız iki grup</a:t>
            </a:r>
          </a:p>
          <a:p>
            <a:r>
              <a:rPr lang="tr-TR" dirty="0"/>
              <a:t>Her birey için tek bir tercihi olmalı</a:t>
            </a:r>
          </a:p>
          <a:p>
            <a:r>
              <a:rPr lang="tr-TR" dirty="0"/>
              <a:t>Gözlenen frekanslar en az %5 olmalı</a:t>
            </a:r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651DB46-5283-4BD7-8A41-25E44FDA30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970199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E1919A-7B23-4A16-98BB-150C5D3FE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2BD6F92-3BE9-4BC6-AFBB-0EE2AD09E1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6DAF544-2385-47FB-985F-33B839C1B2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59</a:t>
            </a:fld>
            <a:endParaRPr lang="en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0B9F111-698A-42B6-A40C-748BE3780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" t="811" r="48728" b="-811"/>
          <a:stretch/>
        </p:blipFill>
        <p:spPr>
          <a:xfrm>
            <a:off x="1181867" y="753884"/>
            <a:ext cx="4318933" cy="47736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4DB2FAD-1C4B-4A96-B21A-F942087BF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020" y="835200"/>
            <a:ext cx="6357009" cy="33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18FDBD-CA7D-427D-AA58-08050DB493B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tr-TR" dirty="0"/>
              <a:t>MERKEZİ EĞİLİM ÖLÇÜLERİ-Tepe Değeri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F6157FA-69F9-442D-9F88-BD2FF46EC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tr-TR" b="1" dirty="0" err="1"/>
              <a:t>Mod</a:t>
            </a:r>
            <a:r>
              <a:rPr lang="tr-TR" b="1" dirty="0"/>
              <a:t>-Tepe Değeri- (</a:t>
            </a:r>
            <a:r>
              <a:rPr lang="tr-TR" b="1" dirty="0" err="1"/>
              <a:t>Mo</a:t>
            </a:r>
            <a:r>
              <a:rPr lang="tr-TR" b="1" dirty="0"/>
              <a:t>): </a:t>
            </a:r>
            <a:r>
              <a:rPr lang="tr-TR" dirty="0"/>
              <a:t>Puanların veya sayıların dağılımında e</a:t>
            </a:r>
            <a:r>
              <a:rPr lang="tr-TR" b="1" dirty="0"/>
              <a:t>n sık görülen sayı</a:t>
            </a:r>
            <a:r>
              <a:rPr lang="tr-TR" dirty="0"/>
              <a:t>. </a:t>
            </a:r>
          </a:p>
          <a:p>
            <a:pPr algn="l"/>
            <a:r>
              <a:rPr lang="tr-TR" dirty="0"/>
              <a:t>Bir </a:t>
            </a:r>
            <a:r>
              <a:rPr lang="tr-TR" dirty="0" err="1"/>
              <a:t>histogramda</a:t>
            </a:r>
            <a:r>
              <a:rPr lang="tr-TR" dirty="0"/>
              <a:t> veya çubuk grafikte en uzun çubuktur.</a:t>
            </a:r>
          </a:p>
          <a:p>
            <a:pPr algn="l"/>
            <a:r>
              <a:rPr lang="tr-TR" dirty="0"/>
              <a:t>Bir dağılımın birden fazla </a:t>
            </a:r>
            <a:r>
              <a:rPr lang="tr-TR" dirty="0" err="1"/>
              <a:t>modu</a:t>
            </a:r>
            <a:r>
              <a:rPr lang="tr-TR" dirty="0"/>
              <a:t> olabilir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F889BA3-DAF1-4F97-8D3E-B8FE99C38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0" r="15117"/>
          <a:stretch>
            <a:fillRect/>
          </a:stretch>
        </p:blipFill>
        <p:spPr bwMode="auto">
          <a:xfrm>
            <a:off x="7219157" y="3577212"/>
            <a:ext cx="4753769" cy="316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CB35B79F-AD2B-4FBC-BFED-F34C4ED11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5825" y="4068763"/>
            <a:ext cx="1081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/>
              <a:t>Mode</a:t>
            </a:r>
          </a:p>
        </p:txBody>
      </p:sp>
      <p:pic>
        <p:nvPicPr>
          <p:cNvPr id="6" name="Picture 4" descr="bimodal">
            <a:extLst>
              <a:ext uri="{FF2B5EF4-FFF2-40B4-BE49-F238E27FC236}">
                <a16:creationId xmlns:a16="http://schemas.microsoft.com/office/drawing/2014/main" id="{71294C15-2F9E-4D81-839C-0C75487B3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4840288"/>
            <a:ext cx="38100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F71AD358-7029-40E2-8BCC-626110C86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1980" y="3670598"/>
            <a:ext cx="14017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 </a:t>
            </a:r>
            <a:r>
              <a:rPr lang="tr-TR" altLang="en-US" sz="2400" dirty="0"/>
              <a:t>İki </a:t>
            </a:r>
            <a:r>
              <a:rPr lang="tr-TR" altLang="en-US" sz="2400" dirty="0" err="1"/>
              <a:t>mod</a:t>
            </a:r>
            <a:endParaRPr lang="en-US" altLang="en-US" sz="2400" dirty="0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62C9FC0B-E480-424C-A225-FDC501E696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50344" y="4267200"/>
            <a:ext cx="433388" cy="863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063CD921-6184-4BE4-AD36-F6B520AB18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63157" y="4267200"/>
            <a:ext cx="358775" cy="863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15366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FC5CD93-7F2D-4FC7-9048-B964928B8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1847D47-36BD-442F-8A02-50D3D5D9BE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BB43906-57ED-4838-ACA6-3BA7C7E38F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60</a:t>
            </a:fld>
            <a:endParaRPr lang="en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A2CA3E4-939F-47FD-94F2-244127370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333" y="1061566"/>
            <a:ext cx="9172436" cy="432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041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E577FC3-E030-4D67-8D0A-F03C413BE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2400" y="1061568"/>
            <a:ext cx="3618133" cy="4464201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endParaRPr lang="tr-TR" sz="2667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68BAE8E-EF59-49FE-A9FA-209FB83809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61</a:t>
            </a:fld>
            <a:endParaRPr lang="en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63802BF-2199-4057-886E-D8E3B4CA4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353" y="810807"/>
            <a:ext cx="4615568" cy="4973775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FCFF0F29-90E6-4D78-966F-92813D1BFD88}"/>
              </a:ext>
            </a:extLst>
          </p:cNvPr>
          <p:cNvSpPr/>
          <p:nvPr/>
        </p:nvSpPr>
        <p:spPr>
          <a:xfrm>
            <a:off x="1932721" y="5525769"/>
            <a:ext cx="4387200" cy="3778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38AF1777-3A51-4E1F-9AB0-567AC64ED8CE}"/>
              </a:ext>
            </a:extLst>
          </p:cNvPr>
          <p:cNvSpPr/>
          <p:nvPr/>
        </p:nvSpPr>
        <p:spPr>
          <a:xfrm>
            <a:off x="4051200" y="4444800"/>
            <a:ext cx="854400" cy="1632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</p:spTree>
    <p:extLst>
      <p:ext uri="{BB962C8B-B14F-4D97-AF65-F5344CB8AC3E}">
        <p14:creationId xmlns:p14="http://schemas.microsoft.com/office/powerpoint/2010/main" val="32804200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BD6C215-05E2-41B8-AD41-3D8678796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1200" y="1084800"/>
            <a:ext cx="9349333" cy="4440968"/>
          </a:xfrm>
        </p:spPr>
        <p:txBody>
          <a:bodyPr/>
          <a:lstStyle/>
          <a:p>
            <a:pPr algn="l">
              <a:buFont typeface="Wingdings" panose="05000000000000000000" pitchFamily="2" charset="2"/>
              <a:buChar char="q"/>
            </a:pPr>
            <a:r>
              <a:rPr lang="tr-TR" sz="2133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satır ve 2 sütundan oluşan 2 x 2 tablolarda:</a:t>
            </a:r>
          </a:p>
          <a:p>
            <a:pPr algn="l" fontAlgn="base">
              <a:buFont typeface="Wingdings" panose="05000000000000000000" pitchFamily="2" charset="2"/>
              <a:buChar char="§"/>
            </a:pPr>
            <a:r>
              <a:rPr lang="tr-TR" sz="2133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Pearson’s</a:t>
            </a:r>
            <a:r>
              <a:rPr lang="tr-TR" sz="2133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chi-square</a:t>
            </a:r>
            <a:r>
              <a:rPr lang="tr-TR" sz="2133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l" fontAlgn="base">
              <a:buFont typeface="Wingdings" panose="05000000000000000000" pitchFamily="2" charset="2"/>
              <a:buChar char="§"/>
            </a:pPr>
            <a:r>
              <a:rPr lang="tr-TR" sz="2133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Continuity</a:t>
            </a:r>
            <a:r>
              <a:rPr lang="tr-TR" sz="2133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correction</a:t>
            </a:r>
            <a:endParaRPr lang="tr-TR" sz="2133" i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base">
              <a:buFont typeface="Wingdings" panose="05000000000000000000" pitchFamily="2" charset="2"/>
              <a:buChar char="§"/>
            </a:pPr>
            <a:r>
              <a:rPr lang="tr-TR" sz="2133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Likelihood ratio</a:t>
            </a:r>
          </a:p>
          <a:p>
            <a:pPr algn="l" fontAlgn="base">
              <a:buFont typeface="Wingdings" panose="05000000000000000000" pitchFamily="2" charset="2"/>
              <a:buChar char="§"/>
            </a:pPr>
            <a:r>
              <a:rPr lang="tr-TR" sz="2133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Fisher’s</a:t>
            </a:r>
            <a:r>
              <a:rPr lang="tr-TR" sz="2133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exact test</a:t>
            </a:r>
          </a:p>
          <a:p>
            <a:pPr fontAlgn="base">
              <a:buFont typeface="Wingdings" panose="05000000000000000000" pitchFamily="2" charset="2"/>
              <a:buChar char="§"/>
            </a:pPr>
            <a:r>
              <a:rPr lang="tr-TR" sz="2133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Lineer-</a:t>
            </a:r>
            <a:r>
              <a:rPr lang="tr-TR" sz="2133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tr-TR" sz="2133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-lineer </a:t>
            </a:r>
            <a:r>
              <a:rPr lang="tr-TR" sz="2133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association</a:t>
            </a:r>
            <a:r>
              <a:rPr lang="tr-TR" sz="2133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tr-TR" sz="2133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Daha fazla satır ve sütundan oluşan tablolarda ise:</a:t>
            </a:r>
          </a:p>
          <a:p>
            <a:pPr algn="l" fontAlgn="base">
              <a:buFont typeface="Wingdings" panose="05000000000000000000" pitchFamily="2" charset="2"/>
              <a:buChar char="§"/>
            </a:pPr>
            <a:r>
              <a:rPr lang="tr-TR" sz="2133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Pearson’s</a:t>
            </a:r>
            <a:r>
              <a:rPr lang="tr-TR" sz="2133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chi-square</a:t>
            </a:r>
            <a:endParaRPr lang="tr-TR" sz="2133" i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base">
              <a:buFont typeface="Wingdings" panose="05000000000000000000" pitchFamily="2" charset="2"/>
              <a:buChar char="§"/>
            </a:pPr>
            <a:r>
              <a:rPr lang="tr-TR" sz="2133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Likelihood ratio</a:t>
            </a:r>
          </a:p>
          <a:p>
            <a:pPr algn="l" fontAlgn="base">
              <a:buFont typeface="Wingdings" panose="05000000000000000000" pitchFamily="2" charset="2"/>
              <a:buChar char="§"/>
            </a:pPr>
            <a:r>
              <a:rPr lang="tr-TR" sz="2133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Lineer-</a:t>
            </a:r>
            <a:r>
              <a:rPr lang="tr-TR" sz="2133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tr-TR" sz="2133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-lineer </a:t>
            </a:r>
            <a:r>
              <a:rPr lang="tr-TR" sz="2133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association</a:t>
            </a:r>
            <a:endParaRPr lang="tr-TR" sz="2133" i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buFont typeface="Wingdings" panose="05000000000000000000" pitchFamily="2" charset="2"/>
              <a:buChar char="§"/>
            </a:pPr>
            <a:endParaRPr lang="tr-TR" sz="2133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buFont typeface="Wingdings" panose="05000000000000000000" pitchFamily="2" charset="2"/>
              <a:buChar char="§"/>
            </a:pPr>
            <a:endParaRPr lang="tr-TR" sz="2133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endParaRPr lang="tr-TR" sz="2133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buFont typeface="Wingdings" panose="05000000000000000000" pitchFamily="2" charset="2"/>
              <a:buChar char="§"/>
            </a:pPr>
            <a:endParaRPr lang="tr-TR" sz="2133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buFont typeface="Wingdings" panose="05000000000000000000" pitchFamily="2" charset="2"/>
              <a:buChar char="§"/>
            </a:pPr>
            <a:endParaRPr lang="tr-TR" sz="2133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buFont typeface="Wingdings" panose="05000000000000000000" pitchFamily="2" charset="2"/>
              <a:buChar char="§"/>
            </a:pPr>
            <a:endParaRPr lang="tr-TR" sz="2133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tr-TR" sz="2133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133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E44C99C-FBF5-4918-948B-EAB2EB615F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74471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0CBB0B2-407B-4A76-B07A-A7A35D002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7200" y="1132800"/>
            <a:ext cx="9493333" cy="4392968"/>
          </a:xfrm>
        </p:spPr>
        <p:txBody>
          <a:bodyPr/>
          <a:lstStyle/>
          <a:p>
            <a:pPr fontAlgn="base">
              <a:buFont typeface="Wingdings" panose="05000000000000000000" pitchFamily="2" charset="2"/>
              <a:buChar char="§"/>
            </a:pPr>
            <a:r>
              <a:rPr lang="tr-TR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Pearson ki-kare</a:t>
            </a:r>
          </a:p>
          <a:p>
            <a:pPr fontAlgn="base"/>
            <a:r>
              <a:rPr lang="tr-TR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 kutuda en azından 1 vaka olmalıdır.</a:t>
            </a:r>
          </a:p>
          <a:p>
            <a:pPr fontAlgn="base"/>
            <a:r>
              <a:rPr lang="tr-TR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Kutulardan en fazla %20’sinde 5’den az vaka olmalıdır.</a:t>
            </a:r>
          </a:p>
          <a:p>
            <a:pPr fontAlgn="base">
              <a:buFont typeface="Wingdings" panose="05000000000000000000" pitchFamily="2" charset="2"/>
              <a:buChar char="§"/>
            </a:pPr>
            <a:r>
              <a:rPr lang="tr-TR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Fisher’s</a:t>
            </a:r>
            <a:r>
              <a:rPr lang="tr-TR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exact test (</a:t>
            </a:r>
            <a:r>
              <a:rPr lang="tr-TR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Fisherin</a:t>
            </a:r>
            <a:r>
              <a:rPr lang="tr-TR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kesin testi)</a:t>
            </a:r>
          </a:p>
          <a:p>
            <a:pPr fontAlgn="base"/>
            <a:r>
              <a:rPr lang="tr-TR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Pearson ki-</a:t>
            </a:r>
            <a:r>
              <a:rPr lang="tr-TR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kare’nin</a:t>
            </a:r>
            <a:r>
              <a:rPr lang="tr-TR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şüpheli sonuç verdiği küçük örneklem boyutlarında kullanılır.</a:t>
            </a:r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092B2E7-80A5-4942-A4D0-344758D1DA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512165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9472B4E-385A-4D3E-92D3-07C193BC9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>
                <a:latin typeface="Poppins" panose="00000500000000000000" pitchFamily="2" charset="-94"/>
                <a:cs typeface="Poppins" panose="00000500000000000000" pitchFamily="2" charset="-94"/>
              </a:rPr>
              <a:t>Çoklu gruplarda ki-kare (</a:t>
            </a:r>
            <a:r>
              <a:rPr lang="el-GR" sz="3200" dirty="0">
                <a:latin typeface="Arial" panose="020B0604020202020204" pitchFamily="34" charset="0"/>
                <a:cs typeface="Poppins" panose="00000500000000000000" pitchFamily="2" charset="-94"/>
              </a:rPr>
              <a:t>χ² </a:t>
            </a:r>
            <a:r>
              <a:rPr lang="tr-TR" sz="3200" dirty="0">
                <a:latin typeface="Poppins" panose="00000500000000000000" pitchFamily="2" charset="-94"/>
                <a:cs typeface="Poppins" panose="00000500000000000000" pitchFamily="2" charset="-94"/>
              </a:rPr>
              <a:t>) testi-ikiden fazla bağımsız grup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9B39E14-7B42-4B9C-8D8F-AE4C52B8FB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64</a:t>
            </a:fld>
            <a:endParaRPr lang="en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7DFFF6C-6CE0-429C-A7CB-54B8917A4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200" y="2273254"/>
            <a:ext cx="7209600" cy="3164628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13D60F83-DA50-4FA7-8E1E-277AE7CD1A44}"/>
              </a:ext>
            </a:extLst>
          </p:cNvPr>
          <p:cNvSpPr/>
          <p:nvPr/>
        </p:nvSpPr>
        <p:spPr>
          <a:xfrm>
            <a:off x="5688000" y="4656000"/>
            <a:ext cx="816000" cy="163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</p:spTree>
    <p:extLst>
      <p:ext uri="{BB962C8B-B14F-4D97-AF65-F5344CB8AC3E}">
        <p14:creationId xmlns:p14="http://schemas.microsoft.com/office/powerpoint/2010/main" val="1174341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C94835-08F0-451E-8333-41DB88949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Poppins" panose="00000500000000000000" pitchFamily="2" charset="-94"/>
                <a:cs typeface="Poppins" panose="00000500000000000000" pitchFamily="2" charset="-94"/>
              </a:rPr>
              <a:t>Posthoc ki-kare testi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6EAEA1A-6EE0-478A-9D0F-770BCA5CD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3 veya daha fazla grubun karşılaştırılmasında hangi ikisi arasında fark olduğunu saptamak için kullanılır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EF46FCF-1C89-4BF9-8FA7-CF9DE511E0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892130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A44860F-3AF5-4643-AFE1-F5847C5B7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6A9BC39-18DC-40F5-83BF-CBF1143E4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F799CB4-FFA9-46D9-8059-CEE9272F2A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66</a:t>
            </a:fld>
            <a:endParaRPr lang="en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7926754A-EE1D-47CC-85E7-D6B463DE4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31" y="784368"/>
            <a:ext cx="9363749" cy="4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622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EEFD781-5D32-4D77-BB1C-1FA218FAC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Örnek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70B377C-0C92-4AFA-9D96-471B6A626E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67</a:t>
            </a:fld>
            <a:endParaRPr lang="en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757A6DAA-73B0-436E-B94A-895025729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661" y="713211"/>
            <a:ext cx="7182339" cy="5113823"/>
          </a:xfrm>
          <a:prstGeom prst="rect">
            <a:avLst/>
          </a:prstGeom>
        </p:spPr>
      </p:pic>
      <p:sp>
        <p:nvSpPr>
          <p:cNvPr id="6" name="Metin Yer Tutucusu 2">
            <a:extLst>
              <a:ext uri="{FF2B5EF4-FFF2-40B4-BE49-F238E27FC236}">
                <a16:creationId xmlns:a16="http://schemas.microsoft.com/office/drawing/2014/main" id="{FC02C457-5AD6-4BC3-8BFF-02AB090A7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8000" y="1353601"/>
            <a:ext cx="2553133" cy="417301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tr-TR" dirty="0"/>
              <a:t>!!! Aynı harf bulunan sütunlar arasında anlamlı fark yoktur</a:t>
            </a:r>
          </a:p>
        </p:txBody>
      </p:sp>
    </p:spTree>
    <p:extLst>
      <p:ext uri="{BB962C8B-B14F-4D97-AF65-F5344CB8AC3E}">
        <p14:creationId xmlns:p14="http://schemas.microsoft.com/office/powerpoint/2010/main" val="24558310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ctrTitle"/>
          </p:nvPr>
        </p:nvSpPr>
        <p:spPr>
          <a:xfrm>
            <a:off x="2112000" y="2415933"/>
            <a:ext cx="7651133" cy="24512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tr-TR" sz="5867" i="1" dirty="0">
                <a:latin typeface="Poppins" panose="00000500000000000000" pitchFamily="2" charset="-94"/>
                <a:cs typeface="Poppins" panose="00000500000000000000" pitchFamily="2" charset="-94"/>
              </a:rPr>
              <a:t>KORELASYON ANALİZLERİ</a:t>
            </a:r>
            <a:endParaRPr sz="5867" i="1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73" name="Google Shape;73;p15"/>
          <p:cNvSpPr/>
          <p:nvPr/>
        </p:nvSpPr>
        <p:spPr>
          <a:xfrm>
            <a:off x="2549202" y="1955133"/>
            <a:ext cx="956919" cy="838500"/>
          </a:xfrm>
          <a:custGeom>
            <a:avLst/>
            <a:gdLst/>
            <a:ahLst/>
            <a:cxnLst/>
            <a:rect l="l" t="t" r="r" b="b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close/>
              </a:path>
            </a:pathLst>
          </a:custGeom>
          <a:solidFill>
            <a:srgbClr val="2A95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A95B7"/>
              </a:solidFill>
            </a:endParaRPr>
          </a:p>
        </p:txBody>
      </p:sp>
      <p:sp>
        <p:nvSpPr>
          <p:cNvPr id="74" name="Google Shape;74;p15"/>
          <p:cNvSpPr txBox="1">
            <a:spLocks noGrp="1"/>
          </p:cNvSpPr>
          <p:nvPr>
            <p:ph type="sldNum" idx="12"/>
          </p:nvPr>
        </p:nvSpPr>
        <p:spPr>
          <a:xfrm>
            <a:off x="11460400" y="6453000"/>
            <a:ext cx="731600" cy="40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68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41058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CA307B-BDFA-4027-86C7-84E54F458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0" dirty="0">
                <a:latin typeface="Poppins" panose="00000500000000000000" pitchFamily="2" charset="-94"/>
                <a:cs typeface="Poppins" panose="00000500000000000000" pitchFamily="2" charset="-94"/>
              </a:rPr>
              <a:t>KORELASYON ANALİZİ</a:t>
            </a:r>
            <a:endParaRPr lang="en-US" b="0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64F22-1010-42D9-B3BE-8A74541B9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937" y="2061967"/>
            <a:ext cx="9213996" cy="3609200"/>
          </a:xfrm>
        </p:spPr>
        <p:txBody>
          <a:bodyPr/>
          <a:lstStyle/>
          <a:p>
            <a:pPr marL="101597" indent="0">
              <a:buNone/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Korelasyon iki değişken arasında karşılıklı ilişkiyi inceler</a:t>
            </a:r>
          </a:p>
          <a:p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1597" indent="0">
              <a:buNone/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Regresyon bir değişken üzerine etki eden faktörleri inceler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5B533-93C3-4E3E-B05B-7F2039E32C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69</a:t>
            </a:fld>
            <a:endParaRPr lang="en"/>
          </a:p>
        </p:txBody>
      </p:sp>
      <p:grpSp>
        <p:nvGrpSpPr>
          <p:cNvPr id="7" name="Google Shape;1254;p49">
            <a:extLst>
              <a:ext uri="{FF2B5EF4-FFF2-40B4-BE49-F238E27FC236}">
                <a16:creationId xmlns:a16="http://schemas.microsoft.com/office/drawing/2014/main" id="{C445BEB1-5DCE-4E29-8101-F4E56577C59E}"/>
              </a:ext>
            </a:extLst>
          </p:cNvPr>
          <p:cNvGrpSpPr/>
          <p:nvPr/>
        </p:nvGrpSpPr>
        <p:grpSpPr>
          <a:xfrm>
            <a:off x="1399334" y="2299967"/>
            <a:ext cx="494340" cy="594455"/>
            <a:chOff x="4539787" y="1011032"/>
            <a:chExt cx="598958" cy="720261"/>
          </a:xfrm>
        </p:grpSpPr>
        <p:sp>
          <p:nvSpPr>
            <p:cNvPr id="8" name="Google Shape;1255;p49">
              <a:extLst>
                <a:ext uri="{FF2B5EF4-FFF2-40B4-BE49-F238E27FC236}">
                  <a16:creationId xmlns:a16="http://schemas.microsoft.com/office/drawing/2014/main" id="{9D29E42D-B8D2-46F2-9A12-DEA6602BC94A}"/>
                </a:ext>
              </a:extLst>
            </p:cNvPr>
            <p:cNvSpPr/>
            <p:nvPr/>
          </p:nvSpPr>
          <p:spPr>
            <a:xfrm>
              <a:off x="4849480" y="1011032"/>
              <a:ext cx="289264" cy="340491"/>
            </a:xfrm>
            <a:custGeom>
              <a:avLst/>
              <a:gdLst/>
              <a:ahLst/>
              <a:cxnLst/>
              <a:rect l="l" t="t" r="r" b="b"/>
              <a:pathLst>
                <a:path w="518" h="610" extrusionOk="0">
                  <a:moveTo>
                    <a:pt x="26" y="275"/>
                  </a:moveTo>
                  <a:cubicBezTo>
                    <a:pt x="36" y="275"/>
                    <a:pt x="45" y="280"/>
                    <a:pt x="51" y="287"/>
                  </a:cubicBezTo>
                  <a:cubicBezTo>
                    <a:pt x="61" y="299"/>
                    <a:pt x="66" y="315"/>
                    <a:pt x="65" y="332"/>
                  </a:cubicBezTo>
                  <a:cubicBezTo>
                    <a:pt x="66" y="350"/>
                    <a:pt x="61" y="366"/>
                    <a:pt x="51" y="377"/>
                  </a:cubicBezTo>
                  <a:cubicBezTo>
                    <a:pt x="45" y="384"/>
                    <a:pt x="36" y="389"/>
                    <a:pt x="26" y="389"/>
                  </a:cubicBezTo>
                  <a:cubicBezTo>
                    <a:pt x="16" y="389"/>
                    <a:pt x="7" y="384"/>
                    <a:pt x="0" y="376"/>
                  </a:cubicBezTo>
                  <a:cubicBezTo>
                    <a:pt x="0" y="603"/>
                    <a:pt x="0" y="603"/>
                    <a:pt x="0" y="603"/>
                  </a:cubicBezTo>
                  <a:cubicBezTo>
                    <a:pt x="0" y="607"/>
                    <a:pt x="5" y="610"/>
                    <a:pt x="9" y="609"/>
                  </a:cubicBezTo>
                  <a:cubicBezTo>
                    <a:pt x="244" y="532"/>
                    <a:pt x="244" y="532"/>
                    <a:pt x="244" y="532"/>
                  </a:cubicBezTo>
                  <a:cubicBezTo>
                    <a:pt x="245" y="532"/>
                    <a:pt x="247" y="532"/>
                    <a:pt x="248" y="532"/>
                  </a:cubicBezTo>
                  <a:cubicBezTo>
                    <a:pt x="250" y="533"/>
                    <a:pt x="252" y="534"/>
                    <a:pt x="253" y="537"/>
                  </a:cubicBezTo>
                  <a:cubicBezTo>
                    <a:pt x="256" y="543"/>
                    <a:pt x="257" y="548"/>
                    <a:pt x="253" y="554"/>
                  </a:cubicBezTo>
                  <a:cubicBezTo>
                    <a:pt x="251" y="557"/>
                    <a:pt x="248" y="560"/>
                    <a:pt x="245" y="563"/>
                  </a:cubicBezTo>
                  <a:cubicBezTo>
                    <a:pt x="237" y="572"/>
                    <a:pt x="240" y="584"/>
                    <a:pt x="252" y="589"/>
                  </a:cubicBezTo>
                  <a:cubicBezTo>
                    <a:pt x="263" y="593"/>
                    <a:pt x="276" y="592"/>
                    <a:pt x="287" y="588"/>
                  </a:cubicBezTo>
                  <a:cubicBezTo>
                    <a:pt x="299" y="584"/>
                    <a:pt x="310" y="578"/>
                    <a:pt x="317" y="568"/>
                  </a:cubicBezTo>
                  <a:cubicBezTo>
                    <a:pt x="323" y="557"/>
                    <a:pt x="318" y="545"/>
                    <a:pt x="306" y="543"/>
                  </a:cubicBezTo>
                  <a:cubicBezTo>
                    <a:pt x="303" y="542"/>
                    <a:pt x="299" y="541"/>
                    <a:pt x="295" y="540"/>
                  </a:cubicBezTo>
                  <a:cubicBezTo>
                    <a:pt x="288" y="538"/>
                    <a:pt x="286" y="533"/>
                    <a:pt x="285" y="526"/>
                  </a:cubicBezTo>
                  <a:cubicBezTo>
                    <a:pt x="284" y="524"/>
                    <a:pt x="285" y="521"/>
                    <a:pt x="287" y="520"/>
                  </a:cubicBezTo>
                  <a:cubicBezTo>
                    <a:pt x="287" y="519"/>
                    <a:pt x="288" y="518"/>
                    <a:pt x="289" y="518"/>
                  </a:cubicBezTo>
                  <a:cubicBezTo>
                    <a:pt x="505" y="448"/>
                    <a:pt x="505" y="448"/>
                    <a:pt x="505" y="448"/>
                  </a:cubicBezTo>
                  <a:cubicBezTo>
                    <a:pt x="507" y="447"/>
                    <a:pt x="509" y="445"/>
                    <a:pt x="509" y="442"/>
                  </a:cubicBezTo>
                  <a:cubicBezTo>
                    <a:pt x="518" y="313"/>
                    <a:pt x="487" y="155"/>
                    <a:pt x="341" y="81"/>
                  </a:cubicBezTo>
                  <a:cubicBezTo>
                    <a:pt x="224" y="22"/>
                    <a:pt x="108" y="0"/>
                    <a:pt x="7" y="2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7" y="280"/>
                    <a:pt x="16" y="275"/>
                    <a:pt x="26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256;p49">
              <a:extLst>
                <a:ext uri="{FF2B5EF4-FFF2-40B4-BE49-F238E27FC236}">
                  <a16:creationId xmlns:a16="http://schemas.microsoft.com/office/drawing/2014/main" id="{AE95885B-D881-46DE-92EB-CBD0694144B1}"/>
                </a:ext>
              </a:extLst>
            </p:cNvPr>
            <p:cNvSpPr/>
            <p:nvPr/>
          </p:nvSpPr>
          <p:spPr>
            <a:xfrm>
              <a:off x="4599335" y="1012768"/>
              <a:ext cx="277094" cy="339188"/>
            </a:xfrm>
            <a:custGeom>
              <a:avLst/>
              <a:gdLst/>
              <a:ahLst/>
              <a:cxnLst/>
              <a:rect l="l" t="t" r="r" b="b"/>
              <a:pathLst>
                <a:path w="496" h="608" extrusionOk="0">
                  <a:moveTo>
                    <a:pt x="118" y="481"/>
                  </a:moveTo>
                  <a:cubicBezTo>
                    <a:pt x="121" y="472"/>
                    <a:pt x="128" y="464"/>
                    <a:pt x="137" y="461"/>
                  </a:cubicBezTo>
                  <a:cubicBezTo>
                    <a:pt x="151" y="455"/>
                    <a:pt x="168" y="455"/>
                    <a:pt x="184" y="461"/>
                  </a:cubicBezTo>
                  <a:cubicBezTo>
                    <a:pt x="201" y="466"/>
                    <a:pt x="215" y="476"/>
                    <a:pt x="222" y="488"/>
                  </a:cubicBezTo>
                  <a:cubicBezTo>
                    <a:pt x="228" y="497"/>
                    <a:pt x="229" y="507"/>
                    <a:pt x="226" y="516"/>
                  </a:cubicBezTo>
                  <a:cubicBezTo>
                    <a:pt x="223" y="526"/>
                    <a:pt x="216" y="533"/>
                    <a:pt x="206" y="536"/>
                  </a:cubicBezTo>
                  <a:cubicBezTo>
                    <a:pt x="421" y="606"/>
                    <a:pt x="421" y="606"/>
                    <a:pt x="421" y="606"/>
                  </a:cubicBezTo>
                  <a:cubicBezTo>
                    <a:pt x="426" y="608"/>
                    <a:pt x="430" y="605"/>
                    <a:pt x="430" y="600"/>
                  </a:cubicBezTo>
                  <a:cubicBezTo>
                    <a:pt x="430" y="353"/>
                    <a:pt x="430" y="353"/>
                    <a:pt x="430" y="353"/>
                  </a:cubicBezTo>
                  <a:cubicBezTo>
                    <a:pt x="430" y="352"/>
                    <a:pt x="430" y="351"/>
                    <a:pt x="431" y="350"/>
                  </a:cubicBezTo>
                  <a:cubicBezTo>
                    <a:pt x="432" y="347"/>
                    <a:pt x="434" y="346"/>
                    <a:pt x="437" y="345"/>
                  </a:cubicBezTo>
                  <a:cubicBezTo>
                    <a:pt x="443" y="345"/>
                    <a:pt x="449" y="345"/>
                    <a:pt x="453" y="351"/>
                  </a:cubicBezTo>
                  <a:cubicBezTo>
                    <a:pt x="455" y="354"/>
                    <a:pt x="457" y="358"/>
                    <a:pt x="459" y="361"/>
                  </a:cubicBezTo>
                  <a:cubicBezTo>
                    <a:pt x="465" y="371"/>
                    <a:pt x="478" y="373"/>
                    <a:pt x="486" y="363"/>
                  </a:cubicBezTo>
                  <a:cubicBezTo>
                    <a:pt x="493" y="354"/>
                    <a:pt x="496" y="341"/>
                    <a:pt x="496" y="329"/>
                  </a:cubicBezTo>
                  <a:cubicBezTo>
                    <a:pt x="496" y="317"/>
                    <a:pt x="493" y="304"/>
                    <a:pt x="486" y="295"/>
                  </a:cubicBezTo>
                  <a:cubicBezTo>
                    <a:pt x="478" y="286"/>
                    <a:pt x="465" y="287"/>
                    <a:pt x="459" y="297"/>
                  </a:cubicBezTo>
                  <a:cubicBezTo>
                    <a:pt x="457" y="300"/>
                    <a:pt x="455" y="304"/>
                    <a:pt x="453" y="307"/>
                  </a:cubicBezTo>
                  <a:cubicBezTo>
                    <a:pt x="449" y="313"/>
                    <a:pt x="443" y="313"/>
                    <a:pt x="437" y="313"/>
                  </a:cubicBezTo>
                  <a:cubicBezTo>
                    <a:pt x="434" y="313"/>
                    <a:pt x="432" y="311"/>
                    <a:pt x="431" y="309"/>
                  </a:cubicBezTo>
                  <a:cubicBezTo>
                    <a:pt x="430" y="308"/>
                    <a:pt x="430" y="307"/>
                    <a:pt x="430" y="305"/>
                  </a:cubicBezTo>
                  <a:cubicBezTo>
                    <a:pt x="430" y="7"/>
                    <a:pt x="430" y="7"/>
                    <a:pt x="430" y="7"/>
                  </a:cubicBezTo>
                  <a:cubicBezTo>
                    <a:pt x="430" y="3"/>
                    <a:pt x="427" y="0"/>
                    <a:pt x="423" y="0"/>
                  </a:cubicBezTo>
                  <a:cubicBezTo>
                    <a:pt x="346" y="5"/>
                    <a:pt x="279" y="23"/>
                    <a:pt x="231" y="49"/>
                  </a:cubicBezTo>
                  <a:cubicBezTo>
                    <a:pt x="64" y="136"/>
                    <a:pt x="15" y="299"/>
                    <a:pt x="3" y="405"/>
                  </a:cubicBezTo>
                  <a:cubicBezTo>
                    <a:pt x="0" y="431"/>
                    <a:pt x="7" y="453"/>
                    <a:pt x="14" y="472"/>
                  </a:cubicBezTo>
                  <a:cubicBezTo>
                    <a:pt x="15" y="473"/>
                    <a:pt x="16" y="475"/>
                    <a:pt x="18" y="475"/>
                  </a:cubicBezTo>
                  <a:cubicBezTo>
                    <a:pt x="122" y="509"/>
                    <a:pt x="122" y="509"/>
                    <a:pt x="122" y="509"/>
                  </a:cubicBezTo>
                  <a:cubicBezTo>
                    <a:pt x="117" y="501"/>
                    <a:pt x="115" y="490"/>
                    <a:pt x="118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257;p49">
              <a:extLst>
                <a:ext uri="{FF2B5EF4-FFF2-40B4-BE49-F238E27FC236}">
                  <a16:creationId xmlns:a16="http://schemas.microsoft.com/office/drawing/2014/main" id="{3E937DBF-0939-4D4D-8957-2A0A37B8E8EB}"/>
                </a:ext>
              </a:extLst>
            </p:cNvPr>
            <p:cNvSpPr/>
            <p:nvPr/>
          </p:nvSpPr>
          <p:spPr>
            <a:xfrm>
              <a:off x="4539787" y="1276220"/>
              <a:ext cx="295350" cy="349606"/>
            </a:xfrm>
            <a:custGeom>
              <a:avLst/>
              <a:gdLst/>
              <a:ahLst/>
              <a:cxnLst/>
              <a:rect l="l" t="t" r="r" b="b"/>
              <a:pathLst>
                <a:path w="529" h="627" extrusionOk="0">
                  <a:moveTo>
                    <a:pt x="313" y="412"/>
                  </a:moveTo>
                  <a:cubicBezTo>
                    <a:pt x="306" y="406"/>
                    <a:pt x="301" y="397"/>
                    <a:pt x="300" y="387"/>
                  </a:cubicBezTo>
                  <a:cubicBezTo>
                    <a:pt x="299" y="373"/>
                    <a:pt x="305" y="357"/>
                    <a:pt x="315" y="343"/>
                  </a:cubicBezTo>
                  <a:cubicBezTo>
                    <a:pt x="325" y="329"/>
                    <a:pt x="339" y="319"/>
                    <a:pt x="353" y="315"/>
                  </a:cubicBezTo>
                  <a:cubicBezTo>
                    <a:pt x="362" y="313"/>
                    <a:pt x="372" y="314"/>
                    <a:pt x="380" y="320"/>
                  </a:cubicBezTo>
                  <a:cubicBezTo>
                    <a:pt x="388" y="326"/>
                    <a:pt x="393" y="335"/>
                    <a:pt x="394" y="345"/>
                  </a:cubicBezTo>
                  <a:cubicBezTo>
                    <a:pt x="527" y="162"/>
                    <a:pt x="527" y="162"/>
                    <a:pt x="527" y="162"/>
                  </a:cubicBezTo>
                  <a:cubicBezTo>
                    <a:pt x="529" y="159"/>
                    <a:pt x="528" y="153"/>
                    <a:pt x="523" y="152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87" y="75"/>
                    <a:pt x="286" y="75"/>
                    <a:pt x="285" y="74"/>
                  </a:cubicBezTo>
                  <a:cubicBezTo>
                    <a:pt x="284" y="72"/>
                    <a:pt x="282" y="70"/>
                    <a:pt x="283" y="67"/>
                  </a:cubicBezTo>
                  <a:cubicBezTo>
                    <a:pt x="285" y="61"/>
                    <a:pt x="287" y="55"/>
                    <a:pt x="294" y="53"/>
                  </a:cubicBezTo>
                  <a:cubicBezTo>
                    <a:pt x="297" y="52"/>
                    <a:pt x="301" y="52"/>
                    <a:pt x="305" y="51"/>
                  </a:cubicBezTo>
                  <a:cubicBezTo>
                    <a:pt x="317" y="48"/>
                    <a:pt x="322" y="36"/>
                    <a:pt x="315" y="26"/>
                  </a:cubicBezTo>
                  <a:cubicBezTo>
                    <a:pt x="309" y="16"/>
                    <a:pt x="297" y="9"/>
                    <a:pt x="286" y="6"/>
                  </a:cubicBezTo>
                  <a:cubicBezTo>
                    <a:pt x="274" y="2"/>
                    <a:pt x="261" y="0"/>
                    <a:pt x="250" y="5"/>
                  </a:cubicBezTo>
                  <a:cubicBezTo>
                    <a:pt x="239" y="9"/>
                    <a:pt x="236" y="22"/>
                    <a:pt x="244" y="31"/>
                  </a:cubicBezTo>
                  <a:cubicBezTo>
                    <a:pt x="246" y="34"/>
                    <a:pt x="249" y="37"/>
                    <a:pt x="252" y="40"/>
                  </a:cubicBezTo>
                  <a:cubicBezTo>
                    <a:pt x="256" y="45"/>
                    <a:pt x="254" y="51"/>
                    <a:pt x="252" y="57"/>
                  </a:cubicBezTo>
                  <a:cubicBezTo>
                    <a:pt x="251" y="59"/>
                    <a:pt x="249" y="61"/>
                    <a:pt x="246" y="61"/>
                  </a:cubicBezTo>
                  <a:cubicBezTo>
                    <a:pt x="245" y="61"/>
                    <a:pt x="244" y="61"/>
                    <a:pt x="243" y="61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36" y="26"/>
                    <a:pt x="131" y="30"/>
                    <a:pt x="132" y="35"/>
                  </a:cubicBezTo>
                  <a:cubicBezTo>
                    <a:pt x="132" y="38"/>
                    <a:pt x="132" y="41"/>
                    <a:pt x="132" y="44"/>
                  </a:cubicBezTo>
                  <a:cubicBezTo>
                    <a:pt x="125" y="99"/>
                    <a:pt x="5" y="184"/>
                    <a:pt x="2" y="244"/>
                  </a:cubicBezTo>
                  <a:cubicBezTo>
                    <a:pt x="0" y="285"/>
                    <a:pt x="82" y="301"/>
                    <a:pt x="96" y="329"/>
                  </a:cubicBezTo>
                  <a:cubicBezTo>
                    <a:pt x="103" y="341"/>
                    <a:pt x="85" y="368"/>
                    <a:pt x="87" y="384"/>
                  </a:cubicBezTo>
                  <a:cubicBezTo>
                    <a:pt x="88" y="398"/>
                    <a:pt x="128" y="414"/>
                    <a:pt x="128" y="414"/>
                  </a:cubicBezTo>
                  <a:cubicBezTo>
                    <a:pt x="128" y="414"/>
                    <a:pt x="99" y="441"/>
                    <a:pt x="98" y="453"/>
                  </a:cubicBezTo>
                  <a:cubicBezTo>
                    <a:pt x="97" y="468"/>
                    <a:pt x="124" y="491"/>
                    <a:pt x="125" y="506"/>
                  </a:cubicBezTo>
                  <a:cubicBezTo>
                    <a:pt x="125" y="521"/>
                    <a:pt x="101" y="558"/>
                    <a:pt x="112" y="598"/>
                  </a:cubicBezTo>
                  <a:cubicBezTo>
                    <a:pt x="119" y="621"/>
                    <a:pt x="149" y="627"/>
                    <a:pt x="186" y="626"/>
                  </a:cubicBezTo>
                  <a:cubicBezTo>
                    <a:pt x="188" y="626"/>
                    <a:pt x="190" y="625"/>
                    <a:pt x="191" y="624"/>
                  </a:cubicBezTo>
                  <a:cubicBezTo>
                    <a:pt x="342" y="417"/>
                    <a:pt x="342" y="417"/>
                    <a:pt x="342" y="417"/>
                  </a:cubicBezTo>
                  <a:cubicBezTo>
                    <a:pt x="332" y="420"/>
                    <a:pt x="322" y="418"/>
                    <a:pt x="313" y="4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258;p49">
              <a:extLst>
                <a:ext uri="{FF2B5EF4-FFF2-40B4-BE49-F238E27FC236}">
                  <a16:creationId xmlns:a16="http://schemas.microsoft.com/office/drawing/2014/main" id="{C2616982-0344-467F-914A-1ACAB56E50E8}"/>
                </a:ext>
              </a:extLst>
            </p:cNvPr>
            <p:cNvSpPr/>
            <p:nvPr/>
          </p:nvSpPr>
          <p:spPr>
            <a:xfrm>
              <a:off x="4854479" y="1272314"/>
              <a:ext cx="277529" cy="353078"/>
            </a:xfrm>
            <a:custGeom>
              <a:avLst/>
              <a:gdLst/>
              <a:ahLst/>
              <a:cxnLst/>
              <a:rect l="l" t="t" r="r" b="b"/>
              <a:pathLst>
                <a:path w="497" h="633" extrusionOk="0">
                  <a:moveTo>
                    <a:pt x="326" y="81"/>
                  </a:moveTo>
                  <a:cubicBezTo>
                    <a:pt x="328" y="91"/>
                    <a:pt x="327" y="101"/>
                    <a:pt x="322" y="109"/>
                  </a:cubicBezTo>
                  <a:cubicBezTo>
                    <a:pt x="314" y="122"/>
                    <a:pt x="300" y="131"/>
                    <a:pt x="284" y="136"/>
                  </a:cubicBezTo>
                  <a:cubicBezTo>
                    <a:pt x="267" y="142"/>
                    <a:pt x="250" y="142"/>
                    <a:pt x="237" y="137"/>
                  </a:cubicBezTo>
                  <a:cubicBezTo>
                    <a:pt x="227" y="133"/>
                    <a:pt x="220" y="126"/>
                    <a:pt x="217" y="117"/>
                  </a:cubicBezTo>
                  <a:cubicBezTo>
                    <a:pt x="214" y="107"/>
                    <a:pt x="216" y="97"/>
                    <a:pt x="222" y="88"/>
                  </a:cubicBezTo>
                  <a:cubicBezTo>
                    <a:pt x="6" y="158"/>
                    <a:pt x="6" y="158"/>
                    <a:pt x="6" y="158"/>
                  </a:cubicBezTo>
                  <a:cubicBezTo>
                    <a:pt x="2" y="160"/>
                    <a:pt x="0" y="165"/>
                    <a:pt x="3" y="168"/>
                  </a:cubicBezTo>
                  <a:cubicBezTo>
                    <a:pt x="148" y="368"/>
                    <a:pt x="148" y="368"/>
                    <a:pt x="148" y="368"/>
                  </a:cubicBezTo>
                  <a:cubicBezTo>
                    <a:pt x="149" y="369"/>
                    <a:pt x="149" y="370"/>
                    <a:pt x="150" y="372"/>
                  </a:cubicBezTo>
                  <a:cubicBezTo>
                    <a:pt x="150" y="374"/>
                    <a:pt x="149" y="377"/>
                    <a:pt x="147" y="378"/>
                  </a:cubicBezTo>
                  <a:cubicBezTo>
                    <a:pt x="142" y="382"/>
                    <a:pt x="137" y="386"/>
                    <a:pt x="131" y="383"/>
                  </a:cubicBezTo>
                  <a:cubicBezTo>
                    <a:pt x="127" y="382"/>
                    <a:pt x="124" y="380"/>
                    <a:pt x="120" y="379"/>
                  </a:cubicBezTo>
                  <a:cubicBezTo>
                    <a:pt x="109" y="374"/>
                    <a:pt x="98" y="381"/>
                    <a:pt x="97" y="393"/>
                  </a:cubicBezTo>
                  <a:cubicBezTo>
                    <a:pt x="96" y="404"/>
                    <a:pt x="102" y="417"/>
                    <a:pt x="109" y="426"/>
                  </a:cubicBezTo>
                  <a:cubicBezTo>
                    <a:pt x="116" y="436"/>
                    <a:pt x="126" y="445"/>
                    <a:pt x="137" y="448"/>
                  </a:cubicBezTo>
                  <a:cubicBezTo>
                    <a:pt x="149" y="451"/>
                    <a:pt x="159" y="443"/>
                    <a:pt x="158" y="431"/>
                  </a:cubicBezTo>
                  <a:cubicBezTo>
                    <a:pt x="158" y="427"/>
                    <a:pt x="157" y="423"/>
                    <a:pt x="157" y="419"/>
                  </a:cubicBezTo>
                  <a:cubicBezTo>
                    <a:pt x="156" y="412"/>
                    <a:pt x="161" y="408"/>
                    <a:pt x="167" y="405"/>
                  </a:cubicBezTo>
                  <a:cubicBezTo>
                    <a:pt x="169" y="403"/>
                    <a:pt x="171" y="404"/>
                    <a:pt x="174" y="405"/>
                  </a:cubicBezTo>
                  <a:cubicBezTo>
                    <a:pt x="175" y="405"/>
                    <a:pt x="176" y="406"/>
                    <a:pt x="176" y="407"/>
                  </a:cubicBezTo>
                  <a:cubicBezTo>
                    <a:pt x="336" y="627"/>
                    <a:pt x="336" y="627"/>
                    <a:pt x="336" y="627"/>
                  </a:cubicBezTo>
                  <a:cubicBezTo>
                    <a:pt x="340" y="633"/>
                    <a:pt x="349" y="630"/>
                    <a:pt x="348" y="623"/>
                  </a:cubicBezTo>
                  <a:cubicBezTo>
                    <a:pt x="345" y="577"/>
                    <a:pt x="342" y="510"/>
                    <a:pt x="356" y="414"/>
                  </a:cubicBezTo>
                  <a:cubicBezTo>
                    <a:pt x="372" y="311"/>
                    <a:pt x="417" y="234"/>
                    <a:pt x="461" y="143"/>
                  </a:cubicBezTo>
                  <a:cubicBezTo>
                    <a:pt x="475" y="114"/>
                    <a:pt x="489" y="66"/>
                    <a:pt x="497" y="9"/>
                  </a:cubicBezTo>
                  <a:cubicBezTo>
                    <a:pt x="497" y="4"/>
                    <a:pt x="493" y="0"/>
                    <a:pt x="488" y="2"/>
                  </a:cubicBezTo>
                  <a:cubicBezTo>
                    <a:pt x="305" y="61"/>
                    <a:pt x="305" y="61"/>
                    <a:pt x="305" y="61"/>
                  </a:cubicBezTo>
                  <a:cubicBezTo>
                    <a:pt x="315" y="64"/>
                    <a:pt x="322" y="72"/>
                    <a:pt x="326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59;p49">
              <a:extLst>
                <a:ext uri="{FF2B5EF4-FFF2-40B4-BE49-F238E27FC236}">
                  <a16:creationId xmlns:a16="http://schemas.microsoft.com/office/drawing/2014/main" id="{B8F18EA8-3EF7-452B-AC96-AE99337CD70D}"/>
                </a:ext>
              </a:extLst>
            </p:cNvPr>
            <p:cNvSpPr/>
            <p:nvPr/>
          </p:nvSpPr>
          <p:spPr>
            <a:xfrm>
              <a:off x="4661491" y="1370403"/>
              <a:ext cx="388584" cy="360890"/>
            </a:xfrm>
            <a:custGeom>
              <a:avLst/>
              <a:gdLst/>
              <a:ahLst/>
              <a:cxnLst/>
              <a:rect l="l" t="t" r="r" b="b"/>
              <a:pathLst>
                <a:path w="696" h="647" extrusionOk="0">
                  <a:moveTo>
                    <a:pt x="506" y="283"/>
                  </a:moveTo>
                  <a:cubicBezTo>
                    <a:pt x="498" y="289"/>
                    <a:pt x="488" y="291"/>
                    <a:pt x="478" y="288"/>
                  </a:cubicBezTo>
                  <a:cubicBezTo>
                    <a:pt x="464" y="285"/>
                    <a:pt x="451" y="275"/>
                    <a:pt x="441" y="261"/>
                  </a:cubicBezTo>
                  <a:cubicBezTo>
                    <a:pt x="430" y="246"/>
                    <a:pt x="425" y="231"/>
                    <a:pt x="426" y="216"/>
                  </a:cubicBezTo>
                  <a:cubicBezTo>
                    <a:pt x="427" y="206"/>
                    <a:pt x="432" y="197"/>
                    <a:pt x="439" y="192"/>
                  </a:cubicBezTo>
                  <a:cubicBezTo>
                    <a:pt x="447" y="186"/>
                    <a:pt x="458" y="184"/>
                    <a:pt x="468" y="187"/>
                  </a:cubicBezTo>
                  <a:cubicBezTo>
                    <a:pt x="334" y="4"/>
                    <a:pt x="334" y="4"/>
                    <a:pt x="334" y="4"/>
                  </a:cubicBezTo>
                  <a:cubicBezTo>
                    <a:pt x="332" y="0"/>
                    <a:pt x="326" y="0"/>
                    <a:pt x="324" y="4"/>
                  </a:cubicBezTo>
                  <a:cubicBezTo>
                    <a:pt x="178" y="204"/>
                    <a:pt x="178" y="204"/>
                    <a:pt x="178" y="204"/>
                  </a:cubicBezTo>
                  <a:cubicBezTo>
                    <a:pt x="178" y="205"/>
                    <a:pt x="177" y="205"/>
                    <a:pt x="176" y="206"/>
                  </a:cubicBezTo>
                  <a:cubicBezTo>
                    <a:pt x="173" y="207"/>
                    <a:pt x="171" y="207"/>
                    <a:pt x="169" y="206"/>
                  </a:cubicBezTo>
                  <a:cubicBezTo>
                    <a:pt x="163" y="202"/>
                    <a:pt x="159" y="199"/>
                    <a:pt x="159" y="192"/>
                  </a:cubicBezTo>
                  <a:cubicBezTo>
                    <a:pt x="159" y="188"/>
                    <a:pt x="160" y="184"/>
                    <a:pt x="160" y="180"/>
                  </a:cubicBezTo>
                  <a:cubicBezTo>
                    <a:pt x="161" y="168"/>
                    <a:pt x="151" y="159"/>
                    <a:pt x="139" y="162"/>
                  </a:cubicBezTo>
                  <a:cubicBezTo>
                    <a:pt x="128" y="165"/>
                    <a:pt x="118" y="174"/>
                    <a:pt x="111" y="184"/>
                  </a:cubicBezTo>
                  <a:cubicBezTo>
                    <a:pt x="104" y="194"/>
                    <a:pt x="98" y="206"/>
                    <a:pt x="99" y="218"/>
                  </a:cubicBezTo>
                  <a:cubicBezTo>
                    <a:pt x="100" y="230"/>
                    <a:pt x="111" y="236"/>
                    <a:pt x="122" y="232"/>
                  </a:cubicBezTo>
                  <a:cubicBezTo>
                    <a:pt x="126" y="230"/>
                    <a:pt x="129" y="228"/>
                    <a:pt x="133" y="227"/>
                  </a:cubicBezTo>
                  <a:cubicBezTo>
                    <a:pt x="140" y="225"/>
                    <a:pt x="144" y="228"/>
                    <a:pt x="149" y="232"/>
                  </a:cubicBezTo>
                  <a:cubicBezTo>
                    <a:pt x="152" y="234"/>
                    <a:pt x="152" y="236"/>
                    <a:pt x="152" y="239"/>
                  </a:cubicBezTo>
                  <a:cubicBezTo>
                    <a:pt x="152" y="240"/>
                    <a:pt x="151" y="241"/>
                    <a:pt x="151" y="242"/>
                  </a:cubicBezTo>
                  <a:cubicBezTo>
                    <a:pt x="4" y="444"/>
                    <a:pt x="4" y="444"/>
                    <a:pt x="4" y="444"/>
                  </a:cubicBezTo>
                  <a:cubicBezTo>
                    <a:pt x="0" y="449"/>
                    <a:pt x="4" y="455"/>
                    <a:pt x="10" y="455"/>
                  </a:cubicBezTo>
                  <a:cubicBezTo>
                    <a:pt x="72" y="448"/>
                    <a:pt x="138" y="432"/>
                    <a:pt x="147" y="440"/>
                  </a:cubicBezTo>
                  <a:cubicBezTo>
                    <a:pt x="174" y="465"/>
                    <a:pt x="143" y="537"/>
                    <a:pt x="158" y="561"/>
                  </a:cubicBezTo>
                  <a:cubicBezTo>
                    <a:pt x="180" y="598"/>
                    <a:pt x="517" y="647"/>
                    <a:pt x="683" y="531"/>
                  </a:cubicBezTo>
                  <a:cubicBezTo>
                    <a:pt x="691" y="525"/>
                    <a:pt x="695" y="517"/>
                    <a:pt x="696" y="504"/>
                  </a:cubicBezTo>
                  <a:cubicBezTo>
                    <a:pt x="696" y="502"/>
                    <a:pt x="696" y="501"/>
                    <a:pt x="695" y="500"/>
                  </a:cubicBezTo>
                  <a:cubicBezTo>
                    <a:pt x="519" y="258"/>
                    <a:pt x="519" y="258"/>
                    <a:pt x="519" y="258"/>
                  </a:cubicBezTo>
                  <a:cubicBezTo>
                    <a:pt x="519" y="268"/>
                    <a:pt x="514" y="278"/>
                    <a:pt x="506" y="2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227;p49">
            <a:extLst>
              <a:ext uri="{FF2B5EF4-FFF2-40B4-BE49-F238E27FC236}">
                <a16:creationId xmlns:a16="http://schemas.microsoft.com/office/drawing/2014/main" id="{C5C1F15F-9871-4F21-B62C-4FF66CDC07A6}"/>
              </a:ext>
            </a:extLst>
          </p:cNvPr>
          <p:cNvGrpSpPr/>
          <p:nvPr/>
        </p:nvGrpSpPr>
        <p:grpSpPr>
          <a:xfrm>
            <a:off x="1448481" y="3847905"/>
            <a:ext cx="505975" cy="594395"/>
            <a:chOff x="2554206" y="1011105"/>
            <a:chExt cx="613055" cy="720187"/>
          </a:xfrm>
        </p:grpSpPr>
        <p:sp>
          <p:nvSpPr>
            <p:cNvPr id="14" name="Google Shape;1228;p49">
              <a:extLst>
                <a:ext uri="{FF2B5EF4-FFF2-40B4-BE49-F238E27FC236}">
                  <a16:creationId xmlns:a16="http://schemas.microsoft.com/office/drawing/2014/main" id="{B7D699EE-71BF-41A7-AB51-093361577002}"/>
                </a:ext>
              </a:extLst>
            </p:cNvPr>
            <p:cNvSpPr/>
            <p:nvPr/>
          </p:nvSpPr>
          <p:spPr>
            <a:xfrm flipH="1">
              <a:off x="2721847" y="1011105"/>
              <a:ext cx="445414" cy="388012"/>
            </a:xfrm>
            <a:custGeom>
              <a:avLst/>
              <a:gdLst/>
              <a:ahLst/>
              <a:cxnLst/>
              <a:rect l="l" t="t" r="r" b="b"/>
              <a:pathLst>
                <a:path w="885" h="771" extrusionOk="0">
                  <a:moveTo>
                    <a:pt x="708" y="363"/>
                  </a:moveTo>
                  <a:cubicBezTo>
                    <a:pt x="699" y="358"/>
                    <a:pt x="687" y="357"/>
                    <a:pt x="677" y="361"/>
                  </a:cubicBezTo>
                  <a:cubicBezTo>
                    <a:pt x="662" y="366"/>
                    <a:pt x="649" y="378"/>
                    <a:pt x="640" y="395"/>
                  </a:cubicBezTo>
                  <a:cubicBezTo>
                    <a:pt x="630" y="411"/>
                    <a:pt x="626" y="429"/>
                    <a:pt x="629" y="444"/>
                  </a:cubicBezTo>
                  <a:cubicBezTo>
                    <a:pt x="631" y="455"/>
                    <a:pt x="637" y="464"/>
                    <a:pt x="646" y="470"/>
                  </a:cubicBezTo>
                  <a:cubicBezTo>
                    <a:pt x="655" y="475"/>
                    <a:pt x="667" y="476"/>
                    <a:pt x="677" y="471"/>
                  </a:cubicBezTo>
                  <a:cubicBezTo>
                    <a:pt x="551" y="690"/>
                    <a:pt x="551" y="690"/>
                    <a:pt x="551" y="690"/>
                  </a:cubicBezTo>
                  <a:cubicBezTo>
                    <a:pt x="548" y="696"/>
                    <a:pt x="542" y="699"/>
                    <a:pt x="536" y="699"/>
                  </a:cubicBezTo>
                  <a:cubicBezTo>
                    <a:pt x="365" y="699"/>
                    <a:pt x="365" y="699"/>
                    <a:pt x="365" y="699"/>
                  </a:cubicBezTo>
                  <a:cubicBezTo>
                    <a:pt x="362" y="700"/>
                    <a:pt x="359" y="703"/>
                    <a:pt x="359" y="706"/>
                  </a:cubicBezTo>
                  <a:cubicBezTo>
                    <a:pt x="358" y="713"/>
                    <a:pt x="358" y="720"/>
                    <a:pt x="365" y="724"/>
                  </a:cubicBezTo>
                  <a:cubicBezTo>
                    <a:pt x="368" y="726"/>
                    <a:pt x="372" y="728"/>
                    <a:pt x="376" y="730"/>
                  </a:cubicBezTo>
                  <a:cubicBezTo>
                    <a:pt x="387" y="737"/>
                    <a:pt x="388" y="751"/>
                    <a:pt x="378" y="759"/>
                  </a:cubicBezTo>
                  <a:cubicBezTo>
                    <a:pt x="368" y="767"/>
                    <a:pt x="354" y="771"/>
                    <a:pt x="341" y="770"/>
                  </a:cubicBezTo>
                  <a:cubicBezTo>
                    <a:pt x="328" y="771"/>
                    <a:pt x="314" y="768"/>
                    <a:pt x="304" y="759"/>
                  </a:cubicBezTo>
                  <a:cubicBezTo>
                    <a:pt x="294" y="751"/>
                    <a:pt x="295" y="737"/>
                    <a:pt x="306" y="730"/>
                  </a:cubicBezTo>
                  <a:cubicBezTo>
                    <a:pt x="310" y="728"/>
                    <a:pt x="314" y="726"/>
                    <a:pt x="317" y="724"/>
                  </a:cubicBezTo>
                  <a:cubicBezTo>
                    <a:pt x="323" y="720"/>
                    <a:pt x="323" y="713"/>
                    <a:pt x="323" y="706"/>
                  </a:cubicBezTo>
                  <a:cubicBezTo>
                    <a:pt x="323" y="703"/>
                    <a:pt x="320" y="700"/>
                    <a:pt x="317" y="699"/>
                  </a:cubicBezTo>
                  <a:cubicBezTo>
                    <a:pt x="115" y="699"/>
                    <a:pt x="115" y="699"/>
                    <a:pt x="115" y="699"/>
                  </a:cubicBezTo>
                  <a:cubicBezTo>
                    <a:pt x="112" y="699"/>
                    <a:pt x="109" y="697"/>
                    <a:pt x="108" y="694"/>
                  </a:cubicBezTo>
                  <a:cubicBezTo>
                    <a:pt x="108" y="694"/>
                    <a:pt x="108" y="694"/>
                    <a:pt x="108" y="694"/>
                  </a:cubicBezTo>
                  <a:cubicBezTo>
                    <a:pt x="58" y="592"/>
                    <a:pt x="0" y="246"/>
                    <a:pt x="247" y="121"/>
                  </a:cubicBezTo>
                  <a:cubicBezTo>
                    <a:pt x="487" y="0"/>
                    <a:pt x="726" y="23"/>
                    <a:pt x="852" y="89"/>
                  </a:cubicBezTo>
                  <a:cubicBezTo>
                    <a:pt x="862" y="94"/>
                    <a:pt x="871" y="99"/>
                    <a:pt x="879" y="104"/>
                  </a:cubicBezTo>
                  <a:cubicBezTo>
                    <a:pt x="883" y="107"/>
                    <a:pt x="885" y="112"/>
                    <a:pt x="882" y="116"/>
                  </a:cubicBezTo>
                  <a:cubicBezTo>
                    <a:pt x="725" y="389"/>
                    <a:pt x="725" y="389"/>
                    <a:pt x="725" y="389"/>
                  </a:cubicBezTo>
                  <a:cubicBezTo>
                    <a:pt x="723" y="378"/>
                    <a:pt x="717" y="368"/>
                    <a:pt x="708" y="3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229;p49">
              <a:extLst>
                <a:ext uri="{FF2B5EF4-FFF2-40B4-BE49-F238E27FC236}">
                  <a16:creationId xmlns:a16="http://schemas.microsoft.com/office/drawing/2014/main" id="{0EF29129-4A95-4D72-8175-CA87738276FB}"/>
                </a:ext>
              </a:extLst>
            </p:cNvPr>
            <p:cNvSpPr/>
            <p:nvPr/>
          </p:nvSpPr>
          <p:spPr>
            <a:xfrm flipH="1">
              <a:off x="2554206" y="1072424"/>
              <a:ext cx="329184" cy="568718"/>
            </a:xfrm>
            <a:custGeom>
              <a:avLst/>
              <a:gdLst/>
              <a:ahLst/>
              <a:cxnLst/>
              <a:rect l="l" t="t" r="r" b="b"/>
              <a:pathLst>
                <a:path w="654" h="1130" extrusionOk="0">
                  <a:moveTo>
                    <a:pt x="208" y="896"/>
                  </a:moveTo>
                  <a:cubicBezTo>
                    <a:pt x="217" y="891"/>
                    <a:pt x="224" y="882"/>
                    <a:pt x="225" y="871"/>
                  </a:cubicBezTo>
                  <a:cubicBezTo>
                    <a:pt x="228" y="856"/>
                    <a:pt x="224" y="838"/>
                    <a:pt x="214" y="822"/>
                  </a:cubicBezTo>
                  <a:cubicBezTo>
                    <a:pt x="205" y="805"/>
                    <a:pt x="192" y="793"/>
                    <a:pt x="177" y="787"/>
                  </a:cubicBezTo>
                  <a:cubicBezTo>
                    <a:pt x="167" y="784"/>
                    <a:pt x="156" y="784"/>
                    <a:pt x="147" y="790"/>
                  </a:cubicBezTo>
                  <a:cubicBezTo>
                    <a:pt x="137" y="795"/>
                    <a:pt x="131" y="805"/>
                    <a:pt x="130" y="816"/>
                  </a:cubicBezTo>
                  <a:cubicBezTo>
                    <a:pt x="3" y="597"/>
                    <a:pt x="3" y="597"/>
                    <a:pt x="3" y="597"/>
                  </a:cubicBezTo>
                  <a:cubicBezTo>
                    <a:pt x="0" y="591"/>
                    <a:pt x="0" y="585"/>
                    <a:pt x="3" y="579"/>
                  </a:cubicBezTo>
                  <a:cubicBezTo>
                    <a:pt x="142" y="339"/>
                    <a:pt x="142" y="339"/>
                    <a:pt x="142" y="339"/>
                  </a:cubicBezTo>
                  <a:cubicBezTo>
                    <a:pt x="142" y="336"/>
                    <a:pt x="142" y="332"/>
                    <a:pt x="139" y="330"/>
                  </a:cubicBezTo>
                  <a:cubicBezTo>
                    <a:pt x="133" y="326"/>
                    <a:pt x="127" y="323"/>
                    <a:pt x="121" y="326"/>
                  </a:cubicBezTo>
                  <a:cubicBezTo>
                    <a:pt x="117" y="328"/>
                    <a:pt x="113" y="331"/>
                    <a:pt x="110" y="333"/>
                  </a:cubicBezTo>
                  <a:cubicBezTo>
                    <a:pt x="98" y="339"/>
                    <a:pt x="85" y="333"/>
                    <a:pt x="83" y="320"/>
                  </a:cubicBezTo>
                  <a:cubicBezTo>
                    <a:pt x="81" y="307"/>
                    <a:pt x="85" y="294"/>
                    <a:pt x="92" y="282"/>
                  </a:cubicBezTo>
                  <a:cubicBezTo>
                    <a:pt x="99" y="271"/>
                    <a:pt x="108" y="260"/>
                    <a:pt x="120" y="256"/>
                  </a:cubicBezTo>
                  <a:cubicBezTo>
                    <a:pt x="132" y="251"/>
                    <a:pt x="144" y="259"/>
                    <a:pt x="144" y="272"/>
                  </a:cubicBezTo>
                  <a:cubicBezTo>
                    <a:pt x="145" y="276"/>
                    <a:pt x="144" y="281"/>
                    <a:pt x="144" y="285"/>
                  </a:cubicBezTo>
                  <a:cubicBezTo>
                    <a:pt x="145" y="293"/>
                    <a:pt x="150" y="296"/>
                    <a:pt x="157" y="299"/>
                  </a:cubicBezTo>
                  <a:cubicBezTo>
                    <a:pt x="160" y="301"/>
                    <a:pt x="163" y="299"/>
                    <a:pt x="166" y="297"/>
                  </a:cubicBezTo>
                  <a:cubicBezTo>
                    <a:pt x="334" y="6"/>
                    <a:pt x="334" y="6"/>
                    <a:pt x="334" y="6"/>
                  </a:cubicBezTo>
                  <a:cubicBezTo>
                    <a:pt x="337" y="2"/>
                    <a:pt x="343" y="0"/>
                    <a:pt x="347" y="3"/>
                  </a:cubicBezTo>
                  <a:cubicBezTo>
                    <a:pt x="480" y="102"/>
                    <a:pt x="524" y="251"/>
                    <a:pt x="535" y="353"/>
                  </a:cubicBezTo>
                  <a:cubicBezTo>
                    <a:pt x="542" y="405"/>
                    <a:pt x="507" y="442"/>
                    <a:pt x="511" y="473"/>
                  </a:cubicBezTo>
                  <a:cubicBezTo>
                    <a:pt x="518" y="532"/>
                    <a:pt x="648" y="625"/>
                    <a:pt x="651" y="690"/>
                  </a:cubicBezTo>
                  <a:cubicBezTo>
                    <a:pt x="654" y="734"/>
                    <a:pt x="565" y="752"/>
                    <a:pt x="550" y="781"/>
                  </a:cubicBezTo>
                  <a:cubicBezTo>
                    <a:pt x="543" y="794"/>
                    <a:pt x="562" y="823"/>
                    <a:pt x="560" y="841"/>
                  </a:cubicBezTo>
                  <a:cubicBezTo>
                    <a:pt x="559" y="857"/>
                    <a:pt x="515" y="874"/>
                    <a:pt x="515" y="874"/>
                  </a:cubicBezTo>
                  <a:cubicBezTo>
                    <a:pt x="515" y="874"/>
                    <a:pt x="546" y="903"/>
                    <a:pt x="548" y="916"/>
                  </a:cubicBezTo>
                  <a:cubicBezTo>
                    <a:pt x="549" y="932"/>
                    <a:pt x="520" y="957"/>
                    <a:pt x="519" y="973"/>
                  </a:cubicBezTo>
                  <a:cubicBezTo>
                    <a:pt x="519" y="989"/>
                    <a:pt x="545" y="1030"/>
                    <a:pt x="532" y="1073"/>
                  </a:cubicBezTo>
                  <a:cubicBezTo>
                    <a:pt x="515" y="1130"/>
                    <a:pt x="356" y="1091"/>
                    <a:pt x="288" y="1083"/>
                  </a:cubicBezTo>
                  <a:cubicBezTo>
                    <a:pt x="286" y="1083"/>
                    <a:pt x="283" y="1082"/>
                    <a:pt x="282" y="1079"/>
                  </a:cubicBezTo>
                  <a:cubicBezTo>
                    <a:pt x="177" y="898"/>
                    <a:pt x="177" y="898"/>
                    <a:pt x="177" y="898"/>
                  </a:cubicBezTo>
                  <a:cubicBezTo>
                    <a:pt x="188" y="902"/>
                    <a:pt x="199" y="902"/>
                    <a:pt x="208" y="8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230;p49">
              <a:extLst>
                <a:ext uri="{FF2B5EF4-FFF2-40B4-BE49-F238E27FC236}">
                  <a16:creationId xmlns:a16="http://schemas.microsoft.com/office/drawing/2014/main" id="{35790DCB-30D1-4AA0-997B-1E42DDDE1B36}"/>
                </a:ext>
              </a:extLst>
            </p:cNvPr>
            <p:cNvSpPr/>
            <p:nvPr/>
          </p:nvSpPr>
          <p:spPr>
            <a:xfrm flipH="1">
              <a:off x="2750903" y="1372925"/>
              <a:ext cx="354381" cy="358367"/>
            </a:xfrm>
            <a:custGeom>
              <a:avLst/>
              <a:gdLst/>
              <a:ahLst/>
              <a:cxnLst/>
              <a:rect l="l" t="t" r="r" b="b"/>
              <a:pathLst>
                <a:path w="704" h="712" extrusionOk="0">
                  <a:moveTo>
                    <a:pt x="11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62" y="7"/>
                    <a:pt x="157" y="17"/>
                    <a:pt x="157" y="28"/>
                  </a:cubicBezTo>
                  <a:cubicBezTo>
                    <a:pt x="157" y="38"/>
                    <a:pt x="162" y="48"/>
                    <a:pt x="170" y="55"/>
                  </a:cubicBezTo>
                  <a:cubicBezTo>
                    <a:pt x="182" y="65"/>
                    <a:pt x="199" y="70"/>
                    <a:pt x="218" y="70"/>
                  </a:cubicBezTo>
                  <a:cubicBezTo>
                    <a:pt x="237" y="70"/>
                    <a:pt x="254" y="65"/>
                    <a:pt x="267" y="55"/>
                  </a:cubicBezTo>
                  <a:cubicBezTo>
                    <a:pt x="275" y="48"/>
                    <a:pt x="280" y="38"/>
                    <a:pt x="280" y="28"/>
                  </a:cubicBezTo>
                  <a:cubicBezTo>
                    <a:pt x="280" y="17"/>
                    <a:pt x="275" y="7"/>
                    <a:pt x="266" y="0"/>
                  </a:cubicBezTo>
                  <a:cubicBezTo>
                    <a:pt x="411" y="0"/>
                    <a:pt x="411" y="0"/>
                    <a:pt x="411" y="0"/>
                  </a:cubicBezTo>
                  <a:cubicBezTo>
                    <a:pt x="417" y="0"/>
                    <a:pt x="423" y="3"/>
                    <a:pt x="426" y="9"/>
                  </a:cubicBezTo>
                  <a:cubicBezTo>
                    <a:pt x="565" y="249"/>
                    <a:pt x="565" y="249"/>
                    <a:pt x="565" y="249"/>
                  </a:cubicBezTo>
                  <a:cubicBezTo>
                    <a:pt x="568" y="251"/>
                    <a:pt x="571" y="253"/>
                    <a:pt x="575" y="251"/>
                  </a:cubicBezTo>
                  <a:cubicBezTo>
                    <a:pt x="581" y="248"/>
                    <a:pt x="586" y="244"/>
                    <a:pt x="587" y="237"/>
                  </a:cubicBezTo>
                  <a:cubicBezTo>
                    <a:pt x="587" y="233"/>
                    <a:pt x="587" y="228"/>
                    <a:pt x="587" y="224"/>
                  </a:cubicBezTo>
                  <a:cubicBezTo>
                    <a:pt x="587" y="211"/>
                    <a:pt x="599" y="203"/>
                    <a:pt x="611" y="208"/>
                  </a:cubicBezTo>
                  <a:cubicBezTo>
                    <a:pt x="623" y="212"/>
                    <a:pt x="633" y="223"/>
                    <a:pt x="639" y="234"/>
                  </a:cubicBezTo>
                  <a:cubicBezTo>
                    <a:pt x="646" y="245"/>
                    <a:pt x="650" y="259"/>
                    <a:pt x="648" y="272"/>
                  </a:cubicBezTo>
                  <a:cubicBezTo>
                    <a:pt x="646" y="285"/>
                    <a:pt x="633" y="290"/>
                    <a:pt x="622" y="284"/>
                  </a:cubicBezTo>
                  <a:cubicBezTo>
                    <a:pt x="618" y="282"/>
                    <a:pt x="614" y="280"/>
                    <a:pt x="611" y="278"/>
                  </a:cubicBezTo>
                  <a:cubicBezTo>
                    <a:pt x="604" y="275"/>
                    <a:pt x="598" y="278"/>
                    <a:pt x="592" y="282"/>
                  </a:cubicBezTo>
                  <a:cubicBezTo>
                    <a:pt x="589" y="283"/>
                    <a:pt x="589" y="287"/>
                    <a:pt x="589" y="291"/>
                  </a:cubicBezTo>
                  <a:cubicBezTo>
                    <a:pt x="700" y="482"/>
                    <a:pt x="700" y="482"/>
                    <a:pt x="700" y="482"/>
                  </a:cubicBezTo>
                  <a:cubicBezTo>
                    <a:pt x="700" y="482"/>
                    <a:pt x="701" y="484"/>
                    <a:pt x="700" y="485"/>
                  </a:cubicBezTo>
                  <a:cubicBezTo>
                    <a:pt x="700" y="487"/>
                    <a:pt x="699" y="488"/>
                    <a:pt x="699" y="488"/>
                  </a:cubicBezTo>
                  <a:cubicBezTo>
                    <a:pt x="699" y="488"/>
                    <a:pt x="699" y="488"/>
                    <a:pt x="699" y="488"/>
                  </a:cubicBezTo>
                  <a:cubicBezTo>
                    <a:pt x="671" y="516"/>
                    <a:pt x="704" y="593"/>
                    <a:pt x="688" y="619"/>
                  </a:cubicBezTo>
                  <a:cubicBezTo>
                    <a:pt x="664" y="659"/>
                    <a:pt x="299" y="712"/>
                    <a:pt x="119" y="586"/>
                  </a:cubicBezTo>
                  <a:cubicBezTo>
                    <a:pt x="83" y="561"/>
                    <a:pt x="129" y="479"/>
                    <a:pt x="98" y="269"/>
                  </a:cubicBezTo>
                  <a:cubicBezTo>
                    <a:pt x="84" y="172"/>
                    <a:pt x="45" y="96"/>
                    <a:pt x="3" y="12"/>
                  </a:cubicBezTo>
                  <a:cubicBezTo>
                    <a:pt x="0" y="7"/>
                    <a:pt x="4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505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18FDBD-CA7D-427D-AA58-08050DB493B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tr-TR" dirty="0"/>
              <a:t>MERKEZİ EĞİLİM ÖLÇÜLERİ-Oran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F6157FA-69F9-442D-9F88-BD2FF46EC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tr-TR" b="1" dirty="0"/>
              <a:t>Nitel-Kalitatif</a:t>
            </a:r>
            <a:r>
              <a:rPr lang="tr-TR" dirty="0"/>
              <a:t> veriler; aritmetik ortalama, ortanca, tepe değeri gibi ortalama ölçüleri ile özetlenemez.</a:t>
            </a:r>
          </a:p>
          <a:p>
            <a:pPr algn="l">
              <a:lnSpc>
                <a:spcPct val="150000"/>
              </a:lnSpc>
            </a:pPr>
            <a:r>
              <a:rPr lang="tr-TR" dirty="0"/>
              <a:t>Nitel veriler çoğunlukla </a:t>
            </a:r>
            <a:r>
              <a:rPr lang="tr-TR" b="1" dirty="0"/>
              <a:t>yüzde (oran) </a:t>
            </a:r>
            <a:r>
              <a:rPr lang="tr-TR" dirty="0"/>
              <a:t>ile özetlenirler.</a:t>
            </a:r>
          </a:p>
          <a:p>
            <a:pPr marL="0" indent="0" algn="l">
              <a:buNone/>
            </a:pPr>
            <a:r>
              <a:rPr lang="tr-TR" b="1" dirty="0"/>
              <a:t/>
            </a:r>
            <a:br>
              <a:rPr lang="tr-TR" b="1" dirty="0"/>
            </a:b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8542548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B4D84-3FAC-442C-8CF0-032738A6E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Poppins" panose="00000500000000000000" pitchFamily="2" charset="-94"/>
                <a:cs typeface="Poppins" panose="00000500000000000000" pitchFamily="2" charset="-94"/>
              </a:rPr>
              <a:t>Korelasyon analizi</a:t>
            </a:r>
            <a:endParaRPr lang="en-US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44BF3-4400-4E4E-941F-849971B01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333" y="1824000"/>
            <a:ext cx="4696667" cy="1968000"/>
          </a:xfrm>
        </p:spPr>
        <p:txBody>
          <a:bodyPr/>
          <a:lstStyle/>
          <a:p>
            <a:r>
              <a:rPr lang="tr-TR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Analyze</a:t>
            </a:r>
            <a:r>
              <a:rPr lang="tr-T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-Correlation-</a:t>
            </a:r>
            <a:r>
              <a:rPr lang="tr-TR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Bivariate</a:t>
            </a:r>
            <a:endParaRPr lang="tr-T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Değişkenleri ekle</a:t>
            </a:r>
          </a:p>
          <a:p>
            <a:r>
              <a:rPr lang="tr-TR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Options</a:t>
            </a:r>
            <a:endParaRPr lang="tr-T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E98C-B900-4BCA-86D7-0F183AE4FC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70</a:t>
            </a:fld>
            <a:endParaRPr lang="e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96C189-BA86-4E06-9856-B248DE01140E}"/>
              </a:ext>
            </a:extLst>
          </p:cNvPr>
          <p:cNvSpPr txBox="1"/>
          <p:nvPr/>
        </p:nvSpPr>
        <p:spPr>
          <a:xfrm>
            <a:off x="1564799" y="3331202"/>
            <a:ext cx="4357996" cy="2718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Courier New" panose="02070309020205020404" pitchFamily="49" charset="0"/>
              <a:buChar char="o"/>
            </a:pPr>
            <a:r>
              <a:rPr lang="tr-TR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Çapraz sapma ve </a:t>
            </a:r>
            <a:r>
              <a:rPr lang="tr-TR" sz="2133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covaryans</a:t>
            </a:r>
            <a:r>
              <a:rPr lang="tr-TR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80990" indent="-380990">
              <a:buFont typeface="Courier New" panose="02070309020205020404" pitchFamily="49" charset="0"/>
              <a:buChar char="o"/>
            </a:pPr>
            <a:r>
              <a:rPr lang="tr-TR" sz="2133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Covaryans</a:t>
            </a:r>
            <a:r>
              <a:rPr lang="tr-TR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korelasyonun standardize edilmemiş şekli </a:t>
            </a:r>
          </a:p>
          <a:p>
            <a:pPr marL="380990" indent="-380990">
              <a:buFont typeface="Courier New" panose="02070309020205020404" pitchFamily="49" charset="0"/>
              <a:buChar char="o"/>
            </a:pPr>
            <a:r>
              <a:rPr lang="tr-TR" sz="2133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Exclude</a:t>
            </a:r>
            <a:r>
              <a:rPr lang="tr-TR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cases</a:t>
            </a:r>
            <a:r>
              <a:rPr lang="tr-TR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pairwise</a:t>
            </a:r>
            <a:r>
              <a:rPr lang="tr-TR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sadece eksik veri ile ilgili analizde kayıp veriyi çıkarır</a:t>
            </a:r>
          </a:p>
          <a:p>
            <a:pPr marL="380990" indent="-380990">
              <a:buFont typeface="Courier New" panose="02070309020205020404" pitchFamily="49" charset="0"/>
              <a:buChar char="o"/>
            </a:pPr>
            <a:r>
              <a:rPr lang="tr-TR" sz="2133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Exclude</a:t>
            </a:r>
            <a:r>
              <a:rPr lang="tr-TR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cases</a:t>
            </a:r>
            <a:r>
              <a:rPr lang="tr-TR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33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listwise</a:t>
            </a:r>
            <a:r>
              <a:rPr lang="tr-TR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Eksik veri varsa analizi yapmaz </a:t>
            </a:r>
            <a:endParaRPr lang="en-US" sz="4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343A5A98-A3B4-4F2C-8252-58321E38C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797" y="2155968"/>
            <a:ext cx="5395604" cy="357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4296"/>
      </p:ext>
    </p:extLst>
  </p:cSld>
  <p:clrMapOvr>
    <a:masterClrMapping/>
  </p:clrMapOvr>
  <p:transition advTm="34901">
    <p:fade thruBlk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93307-9AFE-4EB7-9CAD-4879F4F19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7FAC1-A2E4-4D52-BD3B-88AB57490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333" y="5059200"/>
            <a:ext cx="9361200" cy="466568"/>
          </a:xfrm>
        </p:spPr>
        <p:txBody>
          <a:bodyPr/>
          <a:lstStyle/>
          <a:p>
            <a:r>
              <a:rPr lang="tr-TR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İki değişkenin birbiriyle  sadece ilişkisi varsa two-tailed, iki değişkenden biri artarken veya azalırken diğeri de aynı yönde değişiyorsa </a:t>
            </a:r>
            <a:r>
              <a:rPr lang="tr-TR" sz="2133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one-tailed</a:t>
            </a:r>
            <a:endParaRPr lang="en-US" sz="2133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880DF5-8C03-4C7F-A14F-1636AE3A5E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71</a:t>
            </a:fld>
            <a:endParaRPr lang="e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A18F3D-B04A-4FBD-8A38-ED4B2DDE0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93" y="699475"/>
            <a:ext cx="4880808" cy="4359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9AC3A5-FA9A-4BC3-94E6-A9F8096F5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667" y="699475"/>
            <a:ext cx="4242340" cy="45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95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42E0-862D-42BC-BD42-959060D21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Poppins" panose="00000500000000000000" pitchFamily="2" charset="-94"/>
                <a:cs typeface="Poppins" panose="00000500000000000000" pitchFamily="2" charset="-94"/>
              </a:rPr>
              <a:t>Pearson mı Spearman mı ?</a:t>
            </a:r>
            <a:endParaRPr lang="en-US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16A19-F754-4A27-8FD5-B5085A2F1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333" y="1916568"/>
            <a:ext cx="8411867" cy="2720232"/>
          </a:xfrm>
        </p:spPr>
        <p:txBody>
          <a:bodyPr/>
          <a:lstStyle/>
          <a:p>
            <a:endParaRPr lang="en-US" sz="2667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EF7B8-5A5E-4733-8B2C-9D7F0ADD1A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72</a:t>
            </a:fld>
            <a:endParaRPr lang="en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FB2EFA-C153-43A0-8308-D2986424B157}"/>
              </a:ext>
            </a:extLst>
          </p:cNvPr>
          <p:cNvSpPr/>
          <p:nvPr/>
        </p:nvSpPr>
        <p:spPr>
          <a:xfrm>
            <a:off x="1329600" y="1888200"/>
            <a:ext cx="8683200" cy="2537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tr-TR" sz="2667" dirty="0"/>
              <a:t>Değişkenlerden biri ordinal veri ise (1-2-3-4 kanser evresi, eğitim durumu vs.)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tr-TR" sz="2667" dirty="0"/>
              <a:t>Her iki değişken de normal dağılmıyorsa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tr-TR" sz="2667" dirty="0"/>
              <a:t>Örneklem sayısı küçükse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tr-TR" sz="2667" dirty="0"/>
              <a:t>X ve Y arasında doğrusal bir ilişki beklenmiyorsa</a:t>
            </a:r>
            <a:endParaRPr lang="en-US" sz="2667" dirty="0"/>
          </a:p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CF7CD2DD-9F2E-4240-8EEA-5E6A7D93F3BF}"/>
              </a:ext>
            </a:extLst>
          </p:cNvPr>
          <p:cNvSpPr/>
          <p:nvPr/>
        </p:nvSpPr>
        <p:spPr>
          <a:xfrm>
            <a:off x="5479200" y="4425601"/>
            <a:ext cx="384000" cy="6150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B11F7F4-679D-4F9E-A635-055A4F1456A7}"/>
              </a:ext>
            </a:extLst>
          </p:cNvPr>
          <p:cNvSpPr/>
          <p:nvPr/>
        </p:nvSpPr>
        <p:spPr>
          <a:xfrm>
            <a:off x="3957600" y="5040601"/>
            <a:ext cx="3811200" cy="940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dirty="0"/>
              <a:t>Spearman korelasyon analizi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2235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42AA-3ABB-4DE6-8005-D31483E85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Poppins" panose="00000500000000000000" pitchFamily="2" charset="-94"/>
                <a:cs typeface="Poppins" panose="00000500000000000000" pitchFamily="2" charset="-94"/>
              </a:rPr>
              <a:t>Korelasyon katsayıları</a:t>
            </a:r>
            <a:endParaRPr lang="en-US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73748-D8BE-446D-B0C1-A00135B70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4801" y="1916568"/>
            <a:ext cx="9195732" cy="3609200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0.01-0.29:                </a:t>
            </a:r>
            <a:r>
              <a:rPr lang="tr-TR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Zayıf korelasyon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0.30-0.70:                </a:t>
            </a:r>
            <a:r>
              <a:rPr lang="tr-TR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Orta düzeyde korelasyon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0.71-0.99:                </a:t>
            </a:r>
            <a:r>
              <a:rPr lang="tr-TR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Güçlü korelasyon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1:                               </a:t>
            </a:r>
            <a:r>
              <a:rPr lang="tr-TR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Mükemmel korelasyon</a:t>
            </a:r>
          </a:p>
          <a:p>
            <a:endParaRPr lang="tr-TR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F41C0-92C0-4685-B6F4-2F7CBF1516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73</a:t>
            </a:fld>
            <a:endParaRPr lang="e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0A74BC-B828-48D4-BB00-CF63AAAD5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504" y="1947479"/>
            <a:ext cx="666553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56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ctrTitle"/>
          </p:nvPr>
        </p:nvSpPr>
        <p:spPr>
          <a:xfrm>
            <a:off x="2112000" y="2572800"/>
            <a:ext cx="8736000" cy="229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tr-TR" sz="5867" i="1" dirty="0">
                <a:latin typeface="Poppins" panose="00000500000000000000" pitchFamily="2" charset="-94"/>
                <a:cs typeface="Poppins" panose="00000500000000000000" pitchFamily="2" charset="-94"/>
              </a:rPr>
              <a:t>BİNARY (İKİLİ) LOJİSTİK REGRESYON</a:t>
            </a:r>
          </a:p>
        </p:txBody>
      </p:sp>
      <p:sp>
        <p:nvSpPr>
          <p:cNvPr id="73" name="Google Shape;73;p15"/>
          <p:cNvSpPr/>
          <p:nvPr/>
        </p:nvSpPr>
        <p:spPr>
          <a:xfrm>
            <a:off x="2549202" y="1955133"/>
            <a:ext cx="956919" cy="838500"/>
          </a:xfrm>
          <a:custGeom>
            <a:avLst/>
            <a:gdLst/>
            <a:ahLst/>
            <a:cxnLst/>
            <a:rect l="l" t="t" r="r" b="b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close/>
              </a:path>
            </a:pathLst>
          </a:custGeom>
          <a:solidFill>
            <a:srgbClr val="2A95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A95B7"/>
              </a:solidFill>
            </a:endParaRPr>
          </a:p>
        </p:txBody>
      </p:sp>
      <p:sp>
        <p:nvSpPr>
          <p:cNvPr id="74" name="Google Shape;74;p15"/>
          <p:cNvSpPr txBox="1">
            <a:spLocks noGrp="1"/>
          </p:cNvSpPr>
          <p:nvPr>
            <p:ph type="sldNum" idx="12"/>
          </p:nvPr>
        </p:nvSpPr>
        <p:spPr>
          <a:xfrm>
            <a:off x="11460400" y="6453000"/>
            <a:ext cx="731600" cy="40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74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18573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EE4AE-9E5A-48A7-8610-4F55EA364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Poppins" panose="00000500000000000000" pitchFamily="2" charset="-94"/>
                <a:cs typeface="Poppins" panose="00000500000000000000" pitchFamily="2" charset="-94"/>
              </a:rPr>
              <a:t>Binary lojistik regresyon</a:t>
            </a:r>
            <a:endParaRPr lang="en-US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834E1-8218-4435-AD6C-442400936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333" y="1946200"/>
            <a:ext cx="9128508" cy="3667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Birden fazla değişkeni kullanarak ikili bir nominal değişkenin (0 ve 1 şeklinde kodlanacak) (ölüm, sağ, hastalık gelişti-gelişmesi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vb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durumunu tahmin etmek için kullanılır.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Bağımlı değişken ikiden fazla kategori içeriyorsa (yatış, yoğun bakım yatışı, ölüm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vb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multinomial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lojistik regresyon denir.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Bağımlı değişken nümerik olursa lineer regresyon analizi</a:t>
            </a:r>
          </a:p>
          <a:p>
            <a:pPr marL="135463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5040A9-08DA-4934-A406-2CE89B2CCE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236029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91FF0-FEB3-4AD5-AEBF-873CA719E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7923" y="940801"/>
            <a:ext cx="9276155" cy="4393695"/>
          </a:xfrm>
        </p:spPr>
        <p:txBody>
          <a:bodyPr/>
          <a:lstStyle/>
          <a:p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 türlü değişken (nominal, ordinal veya nümerik) bağımsız değişken olabilir.</a:t>
            </a:r>
          </a:p>
          <a:p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Bağımsız değişkenler arasında güçlü ilişki olmayacak &gt;0.6 korelasyon olmamalı (çoklu bağlantılık problemi)</a:t>
            </a:r>
          </a:p>
          <a:p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773F1-29D7-48EE-8BF8-3DCE01B842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748935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7C8A888-B42F-4D58-894C-906F64107A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7D2DE48-FE04-454E-9F2A-7AD57BAA83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77</a:t>
            </a:fld>
            <a:endParaRPr lang="en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E3FC8D9-B516-41B7-B11F-5507E0A1BC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980"/>
          <a:stretch/>
        </p:blipFill>
        <p:spPr>
          <a:xfrm>
            <a:off x="1996800" y="755184"/>
            <a:ext cx="4665600" cy="485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280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B33956E-7254-46C8-B29A-3F0552085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1333FE10-1559-4072-B47D-CEACBFC7F4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78</a:t>
            </a:fld>
            <a:endParaRPr lang="en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BD3CB180-0A9C-4881-8C54-247521CA3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339" y="1061568"/>
            <a:ext cx="4657061" cy="469523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BFFB5BF-FCA3-4DC0-829F-66B3D4A4E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011" y="1392001"/>
            <a:ext cx="617781" cy="65842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5A06FB8-9942-4FB7-8261-FD22113B7289}"/>
              </a:ext>
            </a:extLst>
          </p:cNvPr>
          <p:cNvSpPr txBox="1"/>
          <p:nvPr/>
        </p:nvSpPr>
        <p:spPr>
          <a:xfrm>
            <a:off x="8054400" y="1392001"/>
            <a:ext cx="27382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Categorical</a:t>
            </a:r>
            <a:r>
              <a:rPr lang="tr-TR" sz="2400" dirty="0"/>
              <a:t> </a:t>
            </a:r>
            <a:r>
              <a:rPr lang="tr-TR" sz="2400" dirty="0" err="1"/>
              <a:t>variables</a:t>
            </a:r>
            <a:r>
              <a:rPr lang="tr-TR" sz="2400" dirty="0"/>
              <a:t>: Simple—</a:t>
            </a:r>
            <a:r>
              <a:rPr lang="tr-TR" sz="2400" dirty="0" err="1"/>
              <a:t>first</a:t>
            </a:r>
            <a:r>
              <a:rPr lang="tr-TR" sz="2400" dirty="0"/>
              <a:t> </a:t>
            </a:r>
            <a:r>
              <a:rPr lang="tr-TR" sz="2400" dirty="0" err="1"/>
              <a:t>change</a:t>
            </a:r>
            <a:r>
              <a:rPr lang="tr-TR" sz="2400" dirty="0"/>
              <a:t> </a:t>
            </a:r>
          </a:p>
          <a:p>
            <a:r>
              <a:rPr lang="tr-TR" sz="2400" dirty="0"/>
              <a:t>1-0 şeklinde kodlanan değişken için 1 kodlu değişkeni 0 kodluya göre analiz eder; ya </a:t>
            </a:r>
            <a:r>
              <a:rPr lang="tr-TR" sz="2400" dirty="0" err="1"/>
              <a:t>daa</a:t>
            </a:r>
            <a:r>
              <a:rPr lang="tr-TR" sz="2400" dirty="0"/>
              <a:t> 1-2 şeklinde kodlandıysa 2 </a:t>
            </a:r>
            <a:r>
              <a:rPr lang="tr-TR" sz="2400" dirty="0" err="1"/>
              <a:t>kodlıu</a:t>
            </a:r>
            <a:r>
              <a:rPr lang="tr-TR" sz="2400" dirty="0"/>
              <a:t> değişkeni 1 </a:t>
            </a:r>
            <a:r>
              <a:rPr lang="tr-TR" sz="2400" dirty="0" err="1"/>
              <a:t>noluya</a:t>
            </a:r>
            <a:r>
              <a:rPr lang="tr-TR" sz="2400" dirty="0"/>
              <a:t> göre analiz eder</a:t>
            </a:r>
          </a:p>
        </p:txBody>
      </p:sp>
    </p:spTree>
    <p:extLst>
      <p:ext uri="{BB962C8B-B14F-4D97-AF65-F5344CB8AC3E}">
        <p14:creationId xmlns:p14="http://schemas.microsoft.com/office/powerpoint/2010/main" val="16352954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E776E-2566-47E8-ADAD-1D1810263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EA799-954F-4F4A-912D-C3B87E8CEB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A8BB38-1589-4C2A-B304-AC6880967C6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C5417C-BB47-4383-BC88-3D28581F2A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79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066BF4-4F53-4687-8F28-0546690E7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594" y="1244600"/>
            <a:ext cx="4873607" cy="3908001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59EC621E-26D8-430B-8ECE-3CE599A7E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66" y="1244600"/>
            <a:ext cx="5264297" cy="390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23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18FDBD-CA7D-427D-AA58-08050DB493B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tr-TR" dirty="0"/>
              <a:t>MERKEZİ EĞİLİM ÖLÇÜLERİ-Çeyrekler </a:t>
            </a:r>
          </a:p>
        </p:txBody>
      </p:sp>
      <p:sp>
        <p:nvSpPr>
          <p:cNvPr id="4" name="CustomShape 4">
            <a:extLst>
              <a:ext uri="{FF2B5EF4-FFF2-40B4-BE49-F238E27FC236}">
                <a16:creationId xmlns:a16="http://schemas.microsoft.com/office/drawing/2014/main" id="{99E2A48B-DFD5-4E8B-84CA-F7A0722A05FE}"/>
              </a:ext>
            </a:extLst>
          </p:cNvPr>
          <p:cNvSpPr/>
          <p:nvPr/>
        </p:nvSpPr>
        <p:spPr>
          <a:xfrm>
            <a:off x="1905060" y="3879900"/>
            <a:ext cx="2819160" cy="1187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tr-TR" sz="2400" b="1" strike="noStrike" spc="-1" dirty="0">
                <a:latin typeface="Times New Roman"/>
              </a:rPr>
              <a:t>Değerlerin %25’i Ç1’e eşit ya da ondan küçüktür.</a:t>
            </a:r>
            <a:endParaRPr lang="en-US" sz="2400" b="0" strike="noStrike" spc="-1" dirty="0">
              <a:latin typeface="Times New Roman"/>
            </a:endParaRPr>
          </a:p>
        </p:txBody>
      </p:sp>
      <p:sp>
        <p:nvSpPr>
          <p:cNvPr id="5" name="CustomShape 5">
            <a:extLst>
              <a:ext uri="{FF2B5EF4-FFF2-40B4-BE49-F238E27FC236}">
                <a16:creationId xmlns:a16="http://schemas.microsoft.com/office/drawing/2014/main" id="{A8B05E2C-D521-40BA-9C78-B4EA87681E8C}"/>
              </a:ext>
            </a:extLst>
          </p:cNvPr>
          <p:cNvSpPr/>
          <p:nvPr/>
        </p:nvSpPr>
        <p:spPr>
          <a:xfrm>
            <a:off x="4495620" y="3835260"/>
            <a:ext cx="2960640" cy="191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tr-TR" sz="2400" b="1" strike="noStrike" spc="-1" dirty="0">
                <a:latin typeface="Times New Roman"/>
              </a:rPr>
              <a:t>Değerlerin %50’si Ç2’ye eşit ya da ondan küçüktür.</a:t>
            </a:r>
            <a:endParaRPr lang="en-US" sz="2400" b="0" strike="noStrike" spc="-1" dirty="0"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tr-TR" sz="2400" b="1" strike="noStrike" spc="-1" dirty="0">
                <a:latin typeface="Times New Roman"/>
              </a:rPr>
              <a:t>Bu değer aynı zamanda </a:t>
            </a:r>
            <a:r>
              <a:rPr lang="tr-TR" sz="2400" b="1" i="1" strike="noStrike" spc="-1" dirty="0">
                <a:latin typeface="Times New Roman"/>
              </a:rPr>
              <a:t>ortancadır.</a:t>
            </a:r>
            <a:endParaRPr lang="en-US" sz="2400" b="0" strike="noStrike" spc="-1" dirty="0">
              <a:latin typeface="Times New Roman"/>
            </a:endParaRPr>
          </a:p>
        </p:txBody>
      </p:sp>
      <p:sp>
        <p:nvSpPr>
          <p:cNvPr id="6" name="CustomShape 6">
            <a:extLst>
              <a:ext uri="{FF2B5EF4-FFF2-40B4-BE49-F238E27FC236}">
                <a16:creationId xmlns:a16="http://schemas.microsoft.com/office/drawing/2014/main" id="{27AF771C-FBF5-4AEB-BA21-8513F6353081}"/>
              </a:ext>
            </a:extLst>
          </p:cNvPr>
          <p:cNvSpPr/>
          <p:nvPr/>
        </p:nvSpPr>
        <p:spPr>
          <a:xfrm>
            <a:off x="7391460" y="3803580"/>
            <a:ext cx="2895480" cy="1187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tr-TR" sz="2400" b="1" strike="noStrike" spc="-1" dirty="0">
                <a:latin typeface="Times New Roman"/>
              </a:rPr>
              <a:t>Değerlerin %75’i Ç3’e eşit ya da ondan küçüktür.</a:t>
            </a:r>
            <a:endParaRPr lang="en-US" sz="2400" b="0" strike="noStrike" spc="-1" dirty="0">
              <a:latin typeface="Times New Roman"/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FA8FDED1-EFAC-4C36-9E22-61A3831C1745}"/>
              </a:ext>
            </a:extLst>
          </p:cNvPr>
          <p:cNvGrpSpPr/>
          <p:nvPr/>
        </p:nvGrpSpPr>
        <p:grpSpPr>
          <a:xfrm>
            <a:off x="1714560" y="2794000"/>
            <a:ext cx="2662484" cy="838440"/>
            <a:chOff x="663840" y="2438280"/>
            <a:chExt cx="2536560" cy="838440"/>
          </a:xfrm>
        </p:grpSpPr>
        <p:sp>
          <p:nvSpPr>
            <p:cNvPr id="14" name="CustomShape 8">
              <a:extLst>
                <a:ext uri="{FF2B5EF4-FFF2-40B4-BE49-F238E27FC236}">
                  <a16:creationId xmlns:a16="http://schemas.microsoft.com/office/drawing/2014/main" id="{3C5DCC01-DF01-4E10-A53F-765E1C673A08}"/>
                </a:ext>
              </a:extLst>
            </p:cNvPr>
            <p:cNvSpPr/>
            <p:nvPr/>
          </p:nvSpPr>
          <p:spPr>
            <a:xfrm>
              <a:off x="762120" y="2438280"/>
              <a:ext cx="2438280" cy="838440"/>
            </a:xfrm>
            <a:prstGeom prst="ellipse">
              <a:avLst/>
            </a:prstGeom>
            <a:solidFill>
              <a:srgbClr val="CCFFFF"/>
            </a:solidFill>
            <a:ln w="9360">
              <a:solidFill>
                <a:srgbClr val="000000"/>
              </a:solidFill>
              <a:miter/>
            </a:ln>
            <a:effectLst>
              <a:outerShdw dist="28496" dir="9225519">
                <a:srgbClr val="FFFFFF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tr-TR"/>
            </a:p>
          </p:txBody>
        </p:sp>
        <p:sp>
          <p:nvSpPr>
            <p:cNvPr id="15" name="CustomShape 9">
              <a:extLst>
                <a:ext uri="{FF2B5EF4-FFF2-40B4-BE49-F238E27FC236}">
                  <a16:creationId xmlns:a16="http://schemas.microsoft.com/office/drawing/2014/main" id="{3B03E23B-E5C3-4D54-A904-4D96B28AA082}"/>
                </a:ext>
              </a:extLst>
            </p:cNvPr>
            <p:cNvSpPr/>
            <p:nvPr/>
          </p:nvSpPr>
          <p:spPr>
            <a:xfrm>
              <a:off x="663840" y="2666880"/>
              <a:ext cx="2334071" cy="463846"/>
            </a:xfrm>
            <a:prstGeom prst="rect">
              <a:avLst/>
            </a:prstGeom>
            <a:noFill/>
            <a:ln w="0">
              <a:noFill/>
            </a:ln>
            <a:effectLst>
              <a:outerShdw dist="17819" dir="8100000">
                <a:srgbClr val="FFFFFF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6800" rIns="90000" bIns="46800">
              <a:spAutoFit/>
            </a:bodyPr>
            <a:lstStyle>
              <a:defPPr>
                <a:defRPr lang="tr-T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tr-TR" sz="2400" b="1" strike="noStrike" spc="-1" dirty="0">
                  <a:solidFill>
                    <a:srgbClr val="0033CC"/>
                  </a:solidFill>
                  <a:latin typeface="Arial Rounded MT Bold"/>
                </a:rPr>
                <a:t>  1. Çeyrek (Ç1)</a:t>
              </a:r>
              <a:endParaRPr lang="en-US" sz="2400" b="0" strike="noStrike" spc="-1" dirty="0">
                <a:solidFill>
                  <a:srgbClr val="000000"/>
                </a:solidFill>
                <a:latin typeface="Times New Roman"/>
              </a:endParaRPr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id="{696796B4-377A-4B72-8C2A-95A66A905191}"/>
              </a:ext>
            </a:extLst>
          </p:cNvPr>
          <p:cNvGrpSpPr/>
          <p:nvPr/>
        </p:nvGrpSpPr>
        <p:grpSpPr>
          <a:xfrm>
            <a:off x="4595463" y="2683504"/>
            <a:ext cx="2611969" cy="914400"/>
            <a:chOff x="3429000" y="2362320"/>
            <a:chExt cx="2611969" cy="914400"/>
          </a:xfrm>
        </p:grpSpPr>
        <p:sp>
          <p:nvSpPr>
            <p:cNvPr id="12" name="CustomShape 11">
              <a:extLst>
                <a:ext uri="{FF2B5EF4-FFF2-40B4-BE49-F238E27FC236}">
                  <a16:creationId xmlns:a16="http://schemas.microsoft.com/office/drawing/2014/main" id="{BB27E5E7-7A5D-4915-A3B9-2FA5191EDACB}"/>
                </a:ext>
              </a:extLst>
            </p:cNvPr>
            <p:cNvSpPr/>
            <p:nvPr/>
          </p:nvSpPr>
          <p:spPr>
            <a:xfrm>
              <a:off x="3429000" y="2362320"/>
              <a:ext cx="2438280" cy="914400"/>
            </a:xfrm>
            <a:prstGeom prst="ellipse">
              <a:avLst/>
            </a:prstGeom>
            <a:solidFill>
              <a:srgbClr val="CCFFFF"/>
            </a:solidFill>
            <a:ln w="9360">
              <a:solidFill>
                <a:srgbClr val="000000"/>
              </a:solidFill>
              <a:miter/>
            </a:ln>
            <a:effectLst>
              <a:outerShdw dist="28496" dir="9225519">
                <a:srgbClr val="FFFFFF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tr-TR"/>
            </a:p>
          </p:txBody>
        </p:sp>
        <p:sp>
          <p:nvSpPr>
            <p:cNvPr id="13" name="CustomShape 12">
              <a:extLst>
                <a:ext uri="{FF2B5EF4-FFF2-40B4-BE49-F238E27FC236}">
                  <a16:creationId xmlns:a16="http://schemas.microsoft.com/office/drawing/2014/main" id="{7948479D-3EB5-4F8E-B979-A732F9C88ED9}"/>
                </a:ext>
              </a:extLst>
            </p:cNvPr>
            <p:cNvSpPr/>
            <p:nvPr/>
          </p:nvSpPr>
          <p:spPr>
            <a:xfrm>
              <a:off x="3458329" y="2589660"/>
              <a:ext cx="2582640" cy="459720"/>
            </a:xfrm>
            <a:prstGeom prst="rect">
              <a:avLst/>
            </a:prstGeom>
            <a:noFill/>
            <a:ln w="0">
              <a:noFill/>
            </a:ln>
            <a:effectLst>
              <a:outerShdw dist="17819" dir="2700000">
                <a:srgbClr val="FFFFFF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6800" rIns="90000" bIns="46800">
              <a:spAutoFit/>
            </a:bodyPr>
            <a:lstStyle>
              <a:defPPr>
                <a:defRPr lang="tr-T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tr-TR" sz="2400" b="1" strike="noStrike" spc="-1" dirty="0">
                  <a:solidFill>
                    <a:srgbClr val="0033CC"/>
                  </a:solidFill>
                  <a:latin typeface="Arial Rounded MT Bold"/>
                </a:rPr>
                <a:t>2. Çeyrek (Ç</a:t>
              </a:r>
              <a:r>
                <a:rPr lang="tr-TR" sz="2400" b="1" strike="noStrike" spc="-1" dirty="0">
                  <a:solidFill>
                    <a:srgbClr val="0033CC"/>
                  </a:solidFill>
                  <a:latin typeface="Arial"/>
                </a:rPr>
                <a:t>2</a:t>
              </a:r>
              <a:r>
                <a:rPr lang="tr-TR" sz="2400" b="1" strike="noStrike" spc="-1" dirty="0">
                  <a:solidFill>
                    <a:srgbClr val="0033CC"/>
                  </a:solidFill>
                  <a:latin typeface="Arial Rounded MT Bold"/>
                </a:rPr>
                <a:t>)</a:t>
              </a:r>
              <a:endParaRPr lang="en-US" sz="2400" b="0" strike="noStrike" spc="-1" dirty="0">
                <a:solidFill>
                  <a:srgbClr val="000000"/>
                </a:solidFill>
                <a:latin typeface="Times New Roman"/>
              </a:endParaRPr>
            </a:p>
          </p:txBody>
        </p:sp>
      </p:grpSp>
      <p:grpSp>
        <p:nvGrpSpPr>
          <p:cNvPr id="9" name="Group 13">
            <a:extLst>
              <a:ext uri="{FF2B5EF4-FFF2-40B4-BE49-F238E27FC236}">
                <a16:creationId xmlns:a16="http://schemas.microsoft.com/office/drawing/2014/main" id="{A3EB9D7E-4454-4577-A89D-697AAF6D1071}"/>
              </a:ext>
            </a:extLst>
          </p:cNvPr>
          <p:cNvGrpSpPr/>
          <p:nvPr/>
        </p:nvGrpSpPr>
        <p:grpSpPr>
          <a:xfrm>
            <a:off x="7467420" y="2705220"/>
            <a:ext cx="2663100" cy="914400"/>
            <a:chOff x="6095880" y="2362320"/>
            <a:chExt cx="2663100" cy="914400"/>
          </a:xfrm>
        </p:grpSpPr>
        <p:sp>
          <p:nvSpPr>
            <p:cNvPr id="10" name="CustomShape 14">
              <a:extLst>
                <a:ext uri="{FF2B5EF4-FFF2-40B4-BE49-F238E27FC236}">
                  <a16:creationId xmlns:a16="http://schemas.microsoft.com/office/drawing/2014/main" id="{66E8878A-7DF7-4D21-B9D0-A5959D3C0E08}"/>
                </a:ext>
              </a:extLst>
            </p:cNvPr>
            <p:cNvSpPr/>
            <p:nvPr/>
          </p:nvSpPr>
          <p:spPr>
            <a:xfrm>
              <a:off x="6095880" y="2362320"/>
              <a:ext cx="2438640" cy="914400"/>
            </a:xfrm>
            <a:prstGeom prst="ellipse">
              <a:avLst/>
            </a:prstGeom>
            <a:solidFill>
              <a:srgbClr val="CCFFFF"/>
            </a:solidFill>
            <a:ln w="9360">
              <a:solidFill>
                <a:srgbClr val="000000"/>
              </a:solidFill>
              <a:miter/>
            </a:ln>
            <a:effectLst>
              <a:outerShdw dist="28496" dir="9225519">
                <a:srgbClr val="FFFFFF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tr-TR"/>
            </a:p>
          </p:txBody>
        </p:sp>
        <p:sp>
          <p:nvSpPr>
            <p:cNvPr id="11" name="CustomShape 15">
              <a:extLst>
                <a:ext uri="{FF2B5EF4-FFF2-40B4-BE49-F238E27FC236}">
                  <a16:creationId xmlns:a16="http://schemas.microsoft.com/office/drawing/2014/main" id="{2D6578AF-FE27-42B5-A49D-EA4A34087ECA}"/>
                </a:ext>
              </a:extLst>
            </p:cNvPr>
            <p:cNvSpPr/>
            <p:nvPr/>
          </p:nvSpPr>
          <p:spPr>
            <a:xfrm>
              <a:off x="6176340" y="2567944"/>
              <a:ext cx="2582640" cy="459720"/>
            </a:xfrm>
            <a:prstGeom prst="rect">
              <a:avLst/>
            </a:prstGeom>
            <a:noFill/>
            <a:ln w="0">
              <a:noFill/>
            </a:ln>
            <a:effectLst>
              <a:outerShdw dist="17819" dir="2700000">
                <a:srgbClr val="FFFFFF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6800" rIns="90000" bIns="46800">
              <a:spAutoFit/>
            </a:bodyPr>
            <a:lstStyle>
              <a:defPPr>
                <a:defRPr lang="tr-T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tr-TR" sz="2400" b="1" strike="noStrike" spc="-1" dirty="0">
                  <a:solidFill>
                    <a:srgbClr val="0033CC"/>
                  </a:solidFill>
                  <a:latin typeface="Arial Rounded MT Bold"/>
                </a:rPr>
                <a:t>3. Çeyrek (Ç</a:t>
              </a:r>
              <a:r>
                <a:rPr lang="tr-TR" sz="2400" b="1" strike="noStrike" spc="-1" dirty="0">
                  <a:solidFill>
                    <a:srgbClr val="0033CC"/>
                  </a:solidFill>
                  <a:latin typeface="Arial"/>
                </a:rPr>
                <a:t>3</a:t>
              </a:r>
              <a:r>
                <a:rPr lang="tr-TR" sz="2400" b="1" strike="noStrike" spc="-1" dirty="0">
                  <a:solidFill>
                    <a:srgbClr val="0033CC"/>
                  </a:solidFill>
                  <a:latin typeface="Arial Rounded MT Bold"/>
                </a:rPr>
                <a:t>)</a:t>
              </a:r>
              <a:endParaRPr lang="en-US" sz="2400" b="0" strike="noStrike" spc="-1" dirty="0">
                <a:solidFill>
                  <a:srgbClr val="000000"/>
                </a:solidFill>
                <a:latin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11568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9032F-DBEB-46C7-ADE2-F0D09267B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334" y="1238400"/>
            <a:ext cx="3924439" cy="4287368"/>
          </a:xfrm>
        </p:spPr>
        <p:txBody>
          <a:bodyPr/>
          <a:lstStyle/>
          <a:p>
            <a:r>
              <a:rPr lang="tr-TR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tr-TR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table</a:t>
            </a:r>
            <a:r>
              <a:rPr lang="tr-TR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modelin tahmin başarısı </a:t>
            </a:r>
            <a:endParaRPr lang="en-US" sz="2667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B, S.E, p, OR</a:t>
            </a:r>
          </a:p>
          <a:p>
            <a:endParaRPr lang="tr-TR" sz="2667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Casewise-list</a:t>
            </a:r>
            <a:r>
              <a:rPr lang="tr-TR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yanlış </a:t>
            </a:r>
            <a:r>
              <a:rPr lang="tr-TR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predikte</a:t>
            </a:r>
            <a:r>
              <a:rPr lang="tr-TR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edilen, çıkarılacak vakalar (</a:t>
            </a:r>
            <a:r>
              <a:rPr lang="tr-TR" sz="26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Sresid</a:t>
            </a:r>
            <a:r>
              <a:rPr lang="tr-TR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&gt;2 olanlar)</a:t>
            </a:r>
            <a:endParaRPr lang="en-US" sz="2667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EA29B-8F2D-4826-A95A-79FA369ADC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80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040501-AD25-4E43-8CC7-1C755B547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486" y="870835"/>
            <a:ext cx="5706628" cy="49523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1FAADF7-8942-48C6-A4B0-68FD97A3312F}"/>
              </a:ext>
            </a:extLst>
          </p:cNvPr>
          <p:cNvSpPr/>
          <p:nvPr/>
        </p:nvSpPr>
        <p:spPr>
          <a:xfrm>
            <a:off x="8707200" y="2880000"/>
            <a:ext cx="499200" cy="11616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4607F7-9E92-48CD-8AF5-51A1D3E67A61}"/>
              </a:ext>
            </a:extLst>
          </p:cNvPr>
          <p:cNvSpPr/>
          <p:nvPr/>
        </p:nvSpPr>
        <p:spPr>
          <a:xfrm>
            <a:off x="6672000" y="2880000"/>
            <a:ext cx="604800" cy="116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1B2CC4-39D3-4C46-8959-D81A03C98AEA}"/>
              </a:ext>
            </a:extLst>
          </p:cNvPr>
          <p:cNvSpPr/>
          <p:nvPr/>
        </p:nvSpPr>
        <p:spPr>
          <a:xfrm>
            <a:off x="9206400" y="2848200"/>
            <a:ext cx="604800" cy="1161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A0407A-87EE-4856-9965-128ED7748498}"/>
              </a:ext>
            </a:extLst>
          </p:cNvPr>
          <p:cNvSpPr txBox="1"/>
          <p:nvPr/>
        </p:nvSpPr>
        <p:spPr>
          <a:xfrm>
            <a:off x="9484800" y="4752001"/>
            <a:ext cx="499200" cy="461665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157B9D4E-CB76-48E6-A601-3138C54D484C}"/>
              </a:ext>
            </a:extLst>
          </p:cNvPr>
          <p:cNvSpPr/>
          <p:nvPr/>
        </p:nvSpPr>
        <p:spPr>
          <a:xfrm>
            <a:off x="8236800" y="2016000"/>
            <a:ext cx="499200" cy="115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22CAF056-E7DD-450C-BD5E-625F1C033783}"/>
              </a:ext>
            </a:extLst>
          </p:cNvPr>
          <p:cNvSpPr/>
          <p:nvPr/>
        </p:nvSpPr>
        <p:spPr>
          <a:xfrm>
            <a:off x="5414400" y="2486400"/>
            <a:ext cx="5683200" cy="19104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</p:spTree>
    <p:extLst>
      <p:ext uri="{BB962C8B-B14F-4D97-AF65-F5344CB8AC3E}">
        <p14:creationId xmlns:p14="http://schemas.microsoft.com/office/powerpoint/2010/main" val="11645114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B2CD0-B8A0-4486-A1F1-867CD866D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333" y="1061566"/>
            <a:ext cx="9361200" cy="1463233"/>
          </a:xfrm>
        </p:spPr>
        <p:txBody>
          <a:bodyPr/>
          <a:lstStyle/>
          <a:p>
            <a:r>
              <a:rPr lang="tr-TR" sz="3733" dirty="0">
                <a:latin typeface="Poppins" panose="00000500000000000000" pitchFamily="2" charset="-94"/>
                <a:cs typeface="Poppins" panose="00000500000000000000" pitchFamily="2" charset="-94"/>
              </a:rPr>
              <a:t>ROC analizi (duyarlılık özgüllük analizi)</a:t>
            </a:r>
            <a:endParaRPr lang="en-US" sz="3733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09D3D-0F44-4C32-8300-6634207BD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333" y="2524800"/>
            <a:ext cx="9361200" cy="3000968"/>
          </a:xfrm>
        </p:spPr>
        <p:txBody>
          <a:bodyPr/>
          <a:lstStyle/>
          <a:p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Bir değişkenin diğer bir değişkeni (altın standart kabul edilen değer-test)  ön görmesini değerlendirmek için yapılan analizdir</a:t>
            </a:r>
          </a:p>
          <a:p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Duyarlılık ve özgüllük değerlerini verir.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611FF-2B16-4F1F-8569-C75DC8F5B7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363046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324DF-19A2-479B-887A-808C369DF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99FE4-E8E0-4D3C-BA6A-0BF6DDA83F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82</a:t>
            </a:fld>
            <a:endParaRPr lang="en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54D2536-1109-4826-9E59-77A9ABCF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0133" y="4204801"/>
            <a:ext cx="9218267" cy="1591633"/>
          </a:xfrm>
        </p:spPr>
        <p:txBody>
          <a:bodyPr/>
          <a:lstStyle/>
          <a:p>
            <a:r>
              <a:rPr lang="tr-TR" sz="1600" dirty="0" err="1"/>
              <a:t>Analyze</a:t>
            </a:r>
            <a:r>
              <a:rPr lang="tr-TR" sz="1600" dirty="0"/>
              <a:t>—ROC </a:t>
            </a:r>
            <a:r>
              <a:rPr lang="tr-TR" sz="1600" dirty="0" err="1"/>
              <a:t>curve</a:t>
            </a:r>
            <a:endParaRPr lang="tr-TR" sz="1600" dirty="0"/>
          </a:p>
          <a:p>
            <a:r>
              <a:rPr lang="tr-TR" sz="1600" dirty="0"/>
              <a:t>Test edilecek değişken test </a:t>
            </a:r>
            <a:r>
              <a:rPr lang="tr-TR" sz="1600" dirty="0" err="1"/>
              <a:t>variable</a:t>
            </a:r>
            <a:endParaRPr lang="tr-TR" sz="1600" dirty="0"/>
          </a:p>
          <a:p>
            <a:r>
              <a:rPr lang="tr-TR" sz="1600" dirty="0" err="1"/>
              <a:t>State</a:t>
            </a:r>
            <a:r>
              <a:rPr lang="tr-TR" sz="1600" dirty="0"/>
              <a:t> </a:t>
            </a:r>
            <a:r>
              <a:rPr lang="tr-TR" sz="1600" dirty="0" err="1"/>
              <a:t>variable</a:t>
            </a:r>
            <a:r>
              <a:rPr lang="tr-TR" sz="1600" dirty="0"/>
              <a:t>: Altın standart kabul edilen test veya değer</a:t>
            </a:r>
          </a:p>
          <a:p>
            <a:r>
              <a:rPr lang="tr-TR" sz="1600" dirty="0"/>
              <a:t>ROC </a:t>
            </a:r>
            <a:r>
              <a:rPr lang="tr-TR" sz="1600" dirty="0" err="1"/>
              <a:t>curve</a:t>
            </a:r>
            <a:r>
              <a:rPr lang="tr-TR" sz="1600" dirty="0"/>
              <a:t>, </a:t>
            </a:r>
            <a:r>
              <a:rPr lang="tr-TR" sz="1600" dirty="0" err="1"/>
              <a:t>diagonal</a:t>
            </a:r>
            <a:r>
              <a:rPr lang="tr-TR" sz="1600" dirty="0"/>
              <a:t> </a:t>
            </a:r>
            <a:r>
              <a:rPr lang="tr-TR" sz="1600" dirty="0" err="1"/>
              <a:t>reference</a:t>
            </a:r>
            <a:r>
              <a:rPr lang="tr-TR" sz="1600" dirty="0"/>
              <a:t> </a:t>
            </a:r>
            <a:r>
              <a:rPr lang="tr-TR" sz="1600" dirty="0" err="1"/>
              <a:t>line</a:t>
            </a:r>
            <a:r>
              <a:rPr lang="tr-TR" sz="1600" dirty="0"/>
              <a:t>, ST error ve C.I, </a:t>
            </a:r>
            <a:r>
              <a:rPr lang="tr-TR" sz="1600" dirty="0" err="1"/>
              <a:t>Coordinat</a:t>
            </a:r>
            <a:r>
              <a:rPr lang="tr-TR" sz="1600" dirty="0"/>
              <a:t> </a:t>
            </a:r>
            <a:r>
              <a:rPr lang="tr-TR" sz="1600" dirty="0" err="1"/>
              <a:t>points</a:t>
            </a:r>
            <a:r>
              <a:rPr lang="tr-TR" sz="1600" dirty="0"/>
              <a:t> of ROC </a:t>
            </a:r>
            <a:r>
              <a:rPr lang="tr-TR" sz="1600" dirty="0" err="1"/>
              <a:t>curve</a:t>
            </a:r>
            <a:r>
              <a:rPr lang="tr-TR" sz="1600" dirty="0"/>
              <a:t> işaretlenecek</a:t>
            </a:r>
            <a:endParaRPr lang="en-US" sz="1600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F97C9D9B-51FE-4C43-846F-3B6030DD6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778" y="646212"/>
            <a:ext cx="7408623" cy="359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519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766F0DD-49FE-4FDB-AA57-31845A3AFD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83</a:t>
            </a:fld>
            <a:endParaRPr lang="en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40BC349-63F8-4B74-9124-1D6D248D3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513" y="777600"/>
            <a:ext cx="5153288" cy="477065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58D4E1-EF20-4137-9899-2F21487152C0}"/>
              </a:ext>
            </a:extLst>
          </p:cNvPr>
          <p:cNvSpPr txBox="1">
            <a:spLocks/>
          </p:cNvSpPr>
          <p:nvPr/>
        </p:nvSpPr>
        <p:spPr>
          <a:xfrm>
            <a:off x="7152000" y="700800"/>
            <a:ext cx="3640667" cy="4847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95B7"/>
              </a:buClr>
              <a:buSzPts val="24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ts val="24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ts val="24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ts val="24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ts val="24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ts val="24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ts val="24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r>
              <a:rPr lang="tr-TR" sz="2133" dirty="0"/>
              <a:t>Kırmızı referans hat, mavi veri seti</a:t>
            </a:r>
          </a:p>
          <a:p>
            <a:r>
              <a:rPr lang="tr-TR" sz="2133" dirty="0"/>
              <a:t>Sensitivite, 1- </a:t>
            </a:r>
            <a:r>
              <a:rPr lang="tr-TR" sz="2133" dirty="0" err="1"/>
              <a:t>spesifisite</a:t>
            </a:r>
            <a:r>
              <a:rPr lang="tr-TR" sz="2133" dirty="0"/>
              <a:t> (yalancı duyarlılık)</a:t>
            </a:r>
          </a:p>
          <a:p>
            <a:r>
              <a:rPr lang="tr-TR" sz="2133" dirty="0"/>
              <a:t>AUC (</a:t>
            </a:r>
            <a:r>
              <a:rPr lang="tr-TR" sz="2133" dirty="0" err="1"/>
              <a:t>Area</a:t>
            </a:r>
            <a:r>
              <a:rPr lang="tr-TR" sz="2133" dirty="0"/>
              <a:t> </a:t>
            </a:r>
            <a:r>
              <a:rPr lang="tr-TR" sz="2133" dirty="0" err="1"/>
              <a:t>under</a:t>
            </a:r>
            <a:r>
              <a:rPr lang="tr-TR" sz="2133" dirty="0"/>
              <a:t> </a:t>
            </a:r>
            <a:r>
              <a:rPr lang="tr-TR" sz="2133" dirty="0" err="1"/>
              <a:t>curve</a:t>
            </a:r>
            <a:r>
              <a:rPr lang="tr-TR" sz="2133" dirty="0"/>
              <a:t>): Pozitif hastayı negatif olan hastadan ayırt etme ihtimali </a:t>
            </a:r>
          </a:p>
          <a:p>
            <a:r>
              <a:rPr lang="tr-TR" sz="2133" dirty="0"/>
              <a:t>AUC değeri 0.5’ten 1 değerine ne kadar yakınsa o kadar iyi 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A91F76B9-48FA-4DE8-A08B-7E56B01CCF65}"/>
              </a:ext>
            </a:extLst>
          </p:cNvPr>
          <p:cNvSpPr/>
          <p:nvPr/>
        </p:nvSpPr>
        <p:spPr>
          <a:xfrm>
            <a:off x="1739514" y="5030400"/>
            <a:ext cx="3194887" cy="153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</p:spTree>
    <p:extLst>
      <p:ext uri="{BB962C8B-B14F-4D97-AF65-F5344CB8AC3E}">
        <p14:creationId xmlns:p14="http://schemas.microsoft.com/office/powerpoint/2010/main" val="40245003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2FEC0-3AB6-4553-9BB6-D3C35F14A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600" y="864000"/>
            <a:ext cx="6766933" cy="4838400"/>
          </a:xfrm>
        </p:spPr>
        <p:txBody>
          <a:bodyPr/>
          <a:lstStyle/>
          <a:p>
            <a:r>
              <a:rPr lang="tr-TR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Duyarlılık/ (1-özgüllük değerinin ) (LR: pozitif benzerlik oranı ) en yüksek olduğu değer cut-off değeri </a:t>
            </a:r>
            <a:endParaRPr lang="en-US" sz="2667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6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LR: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667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10: mükemmel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667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6-10: iyi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667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5: orta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667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ve altı: kötü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667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ve altı : dikkate alınmaz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11DDD-579C-4E60-ABF6-ABE8AD0883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84</a:t>
            </a:fld>
            <a:endParaRPr lang="en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2EDF5BD-0198-4995-8790-2FB9E4249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605" y="787200"/>
            <a:ext cx="2022339" cy="51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235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48C4F02-55F9-40AC-AC21-8EE6D37DE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Poppins" panose="00000500000000000000" pitchFamily="2" charset="-94"/>
                <a:cs typeface="Poppins" panose="00000500000000000000" pitchFamily="2" charset="-94"/>
              </a:rPr>
              <a:t>ROC tablosu</a:t>
            </a:r>
            <a:endParaRPr lang="en-US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56CD2A-E8B0-4F24-81FF-A441882AC3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EE45D-6F85-4CF5-9795-BAA79BE8DD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85</a:t>
            </a:fld>
            <a:endParaRPr lang="en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4D8214F5-2BD1-4635-9DBD-6C33FF082A5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99334" y="2140801"/>
          <a:ext cx="9361201" cy="1683306"/>
        </p:xfrm>
        <a:graphic>
          <a:graphicData uri="http://schemas.openxmlformats.org/drawingml/2006/table">
            <a:tbl>
              <a:tblPr firstRow="1" bandRow="1"/>
              <a:tblGrid>
                <a:gridCol w="1337315">
                  <a:extLst>
                    <a:ext uri="{9D8B030D-6E8A-4147-A177-3AD203B41FA5}">
                      <a16:colId xmlns:a16="http://schemas.microsoft.com/office/drawing/2014/main" val="1730674082"/>
                    </a:ext>
                  </a:extLst>
                </a:gridCol>
                <a:gridCol w="1902717">
                  <a:extLst>
                    <a:ext uri="{9D8B030D-6E8A-4147-A177-3AD203B41FA5}">
                      <a16:colId xmlns:a16="http://schemas.microsoft.com/office/drawing/2014/main" val="1749710663"/>
                    </a:ext>
                  </a:extLst>
                </a:gridCol>
                <a:gridCol w="1212528">
                  <a:extLst>
                    <a:ext uri="{9D8B030D-6E8A-4147-A177-3AD203B41FA5}">
                      <a16:colId xmlns:a16="http://schemas.microsoft.com/office/drawing/2014/main" val="1083946288"/>
                    </a:ext>
                  </a:extLst>
                </a:gridCol>
                <a:gridCol w="1204107">
                  <a:extLst>
                    <a:ext uri="{9D8B030D-6E8A-4147-A177-3AD203B41FA5}">
                      <a16:colId xmlns:a16="http://schemas.microsoft.com/office/drawing/2014/main" val="595367806"/>
                    </a:ext>
                  </a:extLst>
                </a:gridCol>
                <a:gridCol w="1029905">
                  <a:extLst>
                    <a:ext uri="{9D8B030D-6E8A-4147-A177-3AD203B41FA5}">
                      <a16:colId xmlns:a16="http://schemas.microsoft.com/office/drawing/2014/main" val="2398722170"/>
                    </a:ext>
                  </a:extLst>
                </a:gridCol>
                <a:gridCol w="1433388">
                  <a:extLst>
                    <a:ext uri="{9D8B030D-6E8A-4147-A177-3AD203B41FA5}">
                      <a16:colId xmlns:a16="http://schemas.microsoft.com/office/drawing/2014/main" val="657046653"/>
                    </a:ext>
                  </a:extLst>
                </a:gridCol>
                <a:gridCol w="1241241">
                  <a:extLst>
                    <a:ext uri="{9D8B030D-6E8A-4147-A177-3AD203B41FA5}">
                      <a16:colId xmlns:a16="http://schemas.microsoft.com/office/drawing/2014/main" val="829962381"/>
                    </a:ext>
                  </a:extLst>
                </a:gridCol>
              </a:tblGrid>
              <a:tr h="789999">
                <a:tc>
                  <a:txBody>
                    <a:bodyPr/>
                    <a:lstStyle/>
                    <a:p>
                      <a:r>
                        <a:rPr lang="tr-TR" sz="19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Risk faktörü</a:t>
                      </a:r>
                      <a:endParaRPr lang="en-US" sz="19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9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AUC (95% G.A)</a:t>
                      </a:r>
                      <a:endParaRPr lang="en-US" sz="19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9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St.Error</a:t>
                      </a:r>
                      <a:endParaRPr lang="en-US" sz="19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9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Cut-off</a:t>
                      </a:r>
                      <a:endParaRPr lang="en-US" sz="19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9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endParaRPr lang="en-US" sz="19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9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Duyarlılılk</a:t>
                      </a:r>
                      <a:r>
                        <a:rPr lang="tr-TR" sz="19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(%)</a:t>
                      </a:r>
                      <a:endParaRPr lang="en-US" sz="19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9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Özgüllük (%)</a:t>
                      </a:r>
                      <a:endParaRPr lang="en-US" sz="19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94746062"/>
                  </a:ext>
                </a:extLst>
              </a:tr>
              <a:tr h="893307">
                <a:tc>
                  <a:txBody>
                    <a:bodyPr/>
                    <a:lstStyle/>
                    <a:p>
                      <a:r>
                        <a:rPr lang="tr-TR" sz="1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D-dimer</a:t>
                      </a:r>
                      <a:endParaRPr lang="en-US" sz="19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.660 (.559-.761)</a:t>
                      </a:r>
                      <a:endParaRPr lang="en-US" sz="19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.052</a:t>
                      </a:r>
                      <a:endParaRPr lang="en-US" sz="19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7050.00</a:t>
                      </a:r>
                      <a:endParaRPr lang="en-US" sz="19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.008</a:t>
                      </a:r>
                      <a:endParaRPr lang="en-US" sz="19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10.3</a:t>
                      </a:r>
                      <a:endParaRPr lang="en-US" sz="19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en-US" sz="19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848178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95101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ctrTitle"/>
          </p:nvPr>
        </p:nvSpPr>
        <p:spPr>
          <a:xfrm>
            <a:off x="2428733" y="2655800"/>
            <a:ext cx="7334400" cy="15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/>
            <a:r>
              <a:rPr lang="tr-TR" sz="4267" i="1" dirty="0">
                <a:latin typeface="Poppins" panose="00000500000000000000" pitchFamily="2" charset="-94"/>
                <a:cs typeface="Poppins" panose="00000500000000000000" pitchFamily="2" charset="-94"/>
              </a:rPr>
              <a:t>SURVİVAL ANALİZİ-KAPLAN MEİER YÖNTEMİ</a:t>
            </a:r>
            <a:endParaRPr sz="4267" i="1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73" name="Google Shape;73;p15"/>
          <p:cNvSpPr/>
          <p:nvPr/>
        </p:nvSpPr>
        <p:spPr>
          <a:xfrm>
            <a:off x="2549202" y="1955133"/>
            <a:ext cx="956919" cy="838500"/>
          </a:xfrm>
          <a:custGeom>
            <a:avLst/>
            <a:gdLst/>
            <a:ahLst/>
            <a:cxnLst/>
            <a:rect l="l" t="t" r="r" b="b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close/>
              </a:path>
            </a:pathLst>
          </a:custGeom>
          <a:solidFill>
            <a:srgbClr val="2A95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A95B7"/>
              </a:solidFill>
            </a:endParaRPr>
          </a:p>
        </p:txBody>
      </p:sp>
      <p:sp>
        <p:nvSpPr>
          <p:cNvPr id="74" name="Google Shape;74;p15"/>
          <p:cNvSpPr txBox="1">
            <a:spLocks noGrp="1"/>
          </p:cNvSpPr>
          <p:nvPr>
            <p:ph type="sldNum" idx="12"/>
          </p:nvPr>
        </p:nvSpPr>
        <p:spPr>
          <a:xfrm>
            <a:off x="11460400" y="6453000"/>
            <a:ext cx="731600" cy="40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86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36832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82220-6E41-4EA4-81F0-EEED2C6B5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 err="1">
                <a:latin typeface="Poppins" panose="00000500000000000000" pitchFamily="2" charset="-94"/>
                <a:cs typeface="Poppins" panose="00000500000000000000" pitchFamily="2" charset="-94"/>
              </a:rPr>
              <a:t>Survival</a:t>
            </a:r>
            <a:r>
              <a:rPr lang="tr-TR" sz="3200" dirty="0">
                <a:latin typeface="Poppins" panose="00000500000000000000" pitchFamily="2" charset="-94"/>
                <a:cs typeface="Poppins" panose="00000500000000000000" pitchFamily="2" charset="-94"/>
              </a:rPr>
              <a:t> analizi (kaplan-</a:t>
            </a:r>
            <a:r>
              <a:rPr lang="tr-TR" sz="3200" dirty="0" err="1">
                <a:latin typeface="Poppins" panose="00000500000000000000" pitchFamily="2" charset="-94"/>
                <a:cs typeface="Poppins" panose="00000500000000000000" pitchFamily="2" charset="-94"/>
              </a:rPr>
              <a:t>meier</a:t>
            </a:r>
            <a:r>
              <a:rPr lang="tr-TR" sz="3200" dirty="0">
                <a:latin typeface="Poppins" panose="00000500000000000000" pitchFamily="2" charset="-94"/>
                <a:cs typeface="Poppins" panose="00000500000000000000" pitchFamily="2" charset="-94"/>
              </a:rPr>
              <a:t> yöntemi)</a:t>
            </a:r>
            <a:endParaRPr lang="en-US" sz="3200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0ADD2-1419-4A3A-A4D0-9025FEB14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1467" y="2061967"/>
            <a:ext cx="9361200" cy="3734467"/>
          </a:xfrm>
        </p:spPr>
        <p:txBody>
          <a:bodyPr/>
          <a:lstStyle/>
          <a:p>
            <a:r>
              <a:rPr lang="tr-TR" sz="29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 olan bir olay üzerine etki eden  faktörlerin incelenmesi</a:t>
            </a:r>
          </a:p>
          <a:p>
            <a:r>
              <a:rPr lang="tr-TR" sz="29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 olay ölüm, </a:t>
            </a:r>
            <a:r>
              <a:rPr lang="tr-TR" sz="2933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nüks</a:t>
            </a:r>
            <a:r>
              <a:rPr lang="tr-TR" sz="29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metastaz, kırık gelişmesi, MOF gelişmesi </a:t>
            </a:r>
            <a:r>
              <a:rPr lang="tr-TR" sz="2933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lang="tr-TR" sz="29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gibi birçok değişken olabilir</a:t>
            </a:r>
          </a:p>
          <a:p>
            <a:r>
              <a:rPr lang="tr-TR" sz="29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Takip süresi hastaların izlem süresi veya tanı süresi olabilir</a:t>
            </a:r>
          </a:p>
          <a:p>
            <a:r>
              <a:rPr lang="tr-TR" sz="2933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Analyze</a:t>
            </a:r>
            <a:r>
              <a:rPr lang="tr-TR" sz="29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tr-TR" sz="2933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Survival</a:t>
            </a:r>
            <a:r>
              <a:rPr lang="tr-TR" sz="29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—Kaplan-</a:t>
            </a:r>
            <a:r>
              <a:rPr lang="tr-TR" sz="2933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Meier</a:t>
            </a:r>
            <a:endParaRPr lang="tr-TR" sz="2933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933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BAEB4-9D47-404E-A4D7-528E8DA864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6403676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76B8D-EFAA-44E5-9D02-3A7703518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FAA4E-52D3-40D6-A8EB-CBA425ADE5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430118-971B-483C-A796-5820D36CF33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399233" y="3734401"/>
            <a:ext cx="9361200" cy="1878999"/>
          </a:xfrm>
        </p:spPr>
        <p:txBody>
          <a:bodyPr/>
          <a:lstStyle/>
          <a:p>
            <a:pPr algn="just"/>
            <a:r>
              <a:rPr lang="tr-T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Time: Takip süresi-hastalık süresi</a:t>
            </a:r>
          </a:p>
          <a:p>
            <a:pPr algn="just"/>
            <a:r>
              <a:rPr lang="tr-T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Define </a:t>
            </a:r>
            <a:r>
              <a:rPr lang="tr-TR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event</a:t>
            </a:r>
            <a:r>
              <a:rPr lang="tr-T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Olayı tanımlar (0 ve 1 olarak kodlanması kolaylık sağlar)</a:t>
            </a:r>
          </a:p>
          <a:p>
            <a:pPr algn="just"/>
            <a:r>
              <a:rPr lang="tr-TR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Factor</a:t>
            </a:r>
            <a:r>
              <a:rPr lang="tr-T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Etki edecek faktörler( ölüm için yaş, metastaz, </a:t>
            </a:r>
            <a:r>
              <a:rPr lang="tr-TR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lang="tr-T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EEBEE-5D1A-499B-9180-11EA6E0C36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88</a:t>
            </a:fld>
            <a:endParaRPr lang="e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01B1B4-314D-4BAA-AAF8-39C47D413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233" y="746209"/>
            <a:ext cx="6693567" cy="308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067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E86BB-15C9-4B8F-B968-E26CA2BE5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8FCE6-9988-45B6-8290-5D249F01C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9376" y="3926400"/>
            <a:ext cx="9299824" cy="1870032"/>
          </a:xfrm>
        </p:spPr>
        <p:txBody>
          <a:bodyPr/>
          <a:lstStyle/>
          <a:p>
            <a:r>
              <a:rPr lang="tr-TR" sz="2400" dirty="0" err="1"/>
              <a:t>Compare</a:t>
            </a:r>
            <a:r>
              <a:rPr lang="tr-TR" sz="2400" dirty="0"/>
              <a:t> </a:t>
            </a:r>
            <a:r>
              <a:rPr lang="tr-TR" sz="2400" dirty="0" err="1"/>
              <a:t>factor</a:t>
            </a:r>
            <a:r>
              <a:rPr lang="tr-TR" sz="2400" dirty="0"/>
              <a:t>: </a:t>
            </a:r>
            <a:r>
              <a:rPr lang="tr-TR" sz="2400" dirty="0" err="1"/>
              <a:t>Log-rank</a:t>
            </a:r>
            <a:r>
              <a:rPr lang="tr-TR" sz="2400" dirty="0"/>
              <a:t> (takip süresinin sonlarını), Tarone-</a:t>
            </a:r>
            <a:r>
              <a:rPr lang="tr-TR" sz="2400" dirty="0" err="1"/>
              <a:t>Ware</a:t>
            </a:r>
            <a:r>
              <a:rPr lang="tr-TR" sz="2400" dirty="0"/>
              <a:t>: takip süresinin ortalarını, Breslow: takip süresinin başlarını değerlendirir</a:t>
            </a:r>
          </a:p>
          <a:p>
            <a:r>
              <a:rPr lang="tr-TR" sz="2400" dirty="0"/>
              <a:t>Lineer trend for </a:t>
            </a:r>
            <a:r>
              <a:rPr lang="tr-TR" sz="2400" dirty="0" err="1"/>
              <a:t>factor</a:t>
            </a:r>
            <a:r>
              <a:rPr lang="tr-TR" sz="2400" dirty="0"/>
              <a:t> </a:t>
            </a:r>
            <a:r>
              <a:rPr lang="tr-TR" sz="2400" dirty="0" err="1"/>
              <a:t>levels</a:t>
            </a:r>
            <a:r>
              <a:rPr lang="tr-TR" sz="2400" dirty="0"/>
              <a:t>:  Ordinal değişkenler için</a:t>
            </a:r>
            <a:endParaRPr lang="en-US" sz="24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F29151-A9FA-4A9E-BA4B-9EF3B4525A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89</a:t>
            </a:fld>
            <a:endParaRPr lang="e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7DB534-621C-4F78-891D-8474B3085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377" y="1061568"/>
            <a:ext cx="7692017" cy="293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63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18FDBD-CA7D-427D-AA58-08050DB493B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tr-TR" dirty="0"/>
              <a:t>Örnek Tablo</a:t>
            </a:r>
          </a:p>
        </p:txBody>
      </p:sp>
      <p:sp>
        <p:nvSpPr>
          <p:cNvPr id="23" name="Oval 8">
            <a:extLst>
              <a:ext uri="{FF2B5EF4-FFF2-40B4-BE49-F238E27FC236}">
                <a16:creationId xmlns:a16="http://schemas.microsoft.com/office/drawing/2014/main" id="{CDF1CB0A-382B-4334-B4CE-E034456E5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625" y="5462589"/>
            <a:ext cx="1512888" cy="504825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CA" altLang="en-US"/>
          </a:p>
        </p:txBody>
      </p:sp>
      <p:pic>
        <p:nvPicPr>
          <p:cNvPr id="25" name="Picture 10">
            <a:extLst>
              <a:ext uri="{FF2B5EF4-FFF2-40B4-BE49-F238E27FC236}">
                <a16:creationId xmlns:a16="http://schemas.microsoft.com/office/drawing/2014/main" id="{11760298-0AD9-4388-A961-D8F2BE52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707" y="1927407"/>
            <a:ext cx="497205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4">
            <a:extLst>
              <a:ext uri="{FF2B5EF4-FFF2-40B4-BE49-F238E27FC236}">
                <a16:creationId xmlns:a16="http://schemas.microsoft.com/office/drawing/2014/main" id="{E20E7764-E2E6-4E4E-9234-E81B45B97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9526" y="3018743"/>
            <a:ext cx="4824413" cy="360362"/>
          </a:xfrm>
          <a:prstGeom prst="rect">
            <a:avLst/>
          </a:prstGeom>
          <a:noFill/>
          <a:ln w="38100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515AEDDF-11D5-40EF-A2EE-1F23A9613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5288" y="5775415"/>
            <a:ext cx="3097212" cy="360363"/>
          </a:xfrm>
          <a:prstGeom prst="rect">
            <a:avLst/>
          </a:prstGeom>
          <a:noFill/>
          <a:ln w="38100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81FEE889-1B6A-4F34-A33D-DCA4ECCC6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9526" y="3318781"/>
            <a:ext cx="4824413" cy="360363"/>
          </a:xfrm>
          <a:prstGeom prst="rect">
            <a:avLst/>
          </a:prstGeom>
          <a:noFill/>
          <a:ln w="38100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4C284B9A-C62A-4B87-91E5-D50376486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9526" y="3606118"/>
            <a:ext cx="4824413" cy="360362"/>
          </a:xfrm>
          <a:prstGeom prst="rect">
            <a:avLst/>
          </a:prstGeom>
          <a:noFill/>
          <a:ln w="38100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30" name="Oval 8">
            <a:extLst>
              <a:ext uri="{FF2B5EF4-FFF2-40B4-BE49-F238E27FC236}">
                <a16:creationId xmlns:a16="http://schemas.microsoft.com/office/drawing/2014/main" id="{69C9844B-B95C-4007-A35B-6F3674CA4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25" y="5462589"/>
            <a:ext cx="1512888" cy="504825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31" name="Dikdörtgen 30">
            <a:extLst>
              <a:ext uri="{FF2B5EF4-FFF2-40B4-BE49-F238E27FC236}">
                <a16:creationId xmlns:a16="http://schemas.microsoft.com/office/drawing/2014/main" id="{8FCB571B-9430-4C70-98CB-879729ABF3DE}"/>
              </a:ext>
            </a:extLst>
          </p:cNvPr>
          <p:cNvSpPr/>
          <p:nvPr/>
        </p:nvSpPr>
        <p:spPr>
          <a:xfrm>
            <a:off x="3819526" y="1935163"/>
            <a:ext cx="4752974" cy="45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04852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4687C-2D11-4DB6-9804-266526723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098F1-91FA-4242-BB8F-BE991CA1F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1467" y="4387200"/>
            <a:ext cx="9329067" cy="1409233"/>
          </a:xfrm>
        </p:spPr>
        <p:txBody>
          <a:bodyPr/>
          <a:lstStyle/>
          <a:p>
            <a:r>
              <a:rPr lang="tr-TR" sz="2400" dirty="0" err="1"/>
              <a:t>Options</a:t>
            </a:r>
            <a:r>
              <a:rPr lang="tr-TR" sz="2400" dirty="0"/>
              <a:t>: Survival </a:t>
            </a:r>
            <a:r>
              <a:rPr lang="tr-TR" sz="2400" dirty="0" err="1"/>
              <a:t>tables</a:t>
            </a:r>
            <a:r>
              <a:rPr lang="tr-TR" sz="2400" dirty="0"/>
              <a:t>(s) ve </a:t>
            </a:r>
            <a:r>
              <a:rPr lang="tr-TR" sz="2400" dirty="0" err="1"/>
              <a:t>mean</a:t>
            </a:r>
            <a:r>
              <a:rPr lang="tr-TR" sz="2400" dirty="0"/>
              <a:t> and </a:t>
            </a:r>
            <a:r>
              <a:rPr lang="tr-TR" sz="2400" dirty="0" err="1"/>
              <a:t>median</a:t>
            </a:r>
            <a:r>
              <a:rPr lang="tr-TR" sz="2400" dirty="0"/>
              <a:t> survival </a:t>
            </a:r>
            <a:r>
              <a:rPr lang="tr-TR" sz="2400" dirty="0" err="1"/>
              <a:t>işretli</a:t>
            </a:r>
            <a:r>
              <a:rPr lang="tr-TR" sz="2400" dirty="0"/>
              <a:t> olarak gelir.</a:t>
            </a:r>
          </a:p>
          <a:p>
            <a:r>
              <a:rPr lang="tr-TR" sz="2400" dirty="0" err="1"/>
              <a:t>Plots:Survival</a:t>
            </a:r>
            <a:r>
              <a:rPr lang="tr-TR" sz="2400" dirty="0"/>
              <a:t> işaretlenir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4C6B4-38CB-4685-83AE-BAAFD22199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90</a:t>
            </a:fld>
            <a:endParaRPr lang="e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407F21-634B-4AB3-BA8E-58242418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467" y="1138778"/>
            <a:ext cx="6976636" cy="324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9209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0991C0-868A-4B69-A139-13767D302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ECB8BEB-4EF4-4781-96EF-BDE1B3233A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300BB59-FF7C-47BE-9773-866D778C1E1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140EA98E-2FF0-480B-B7D3-3DCC97B589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91</a:t>
            </a:fld>
            <a:endParaRPr lang="en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8C3F5DF7-3D7F-4D21-A782-368C243D9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237" y="865042"/>
            <a:ext cx="6655564" cy="482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404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C2C28B-B64D-4929-9237-C85AFC57D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333" y="1946200"/>
            <a:ext cx="8882267" cy="36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B7064C-AE6B-408D-97BC-1E822EFE47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92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A50E30-A67E-4501-8B82-1DF724CC8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182" y="1479846"/>
            <a:ext cx="9908916" cy="334734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A870C62-0B9D-488D-82CA-1B401E7D5281}"/>
              </a:ext>
            </a:extLst>
          </p:cNvPr>
          <p:cNvSpPr/>
          <p:nvPr/>
        </p:nvSpPr>
        <p:spPr>
          <a:xfrm>
            <a:off x="3043200" y="2440200"/>
            <a:ext cx="1056000" cy="1977600"/>
          </a:xfrm>
          <a:prstGeom prst="ellipse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70C5BB-0D5A-490F-82E9-4332B78B5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577" y="2401882"/>
            <a:ext cx="1089247" cy="2015919"/>
          </a:xfrm>
          <a:prstGeom prst="rect">
            <a:avLst/>
          </a:prstGeom>
        </p:spPr>
      </p:pic>
      <p:sp>
        <p:nvSpPr>
          <p:cNvPr id="6" name="Başlık 5">
            <a:extLst>
              <a:ext uri="{FF2B5EF4-FFF2-40B4-BE49-F238E27FC236}">
                <a16:creationId xmlns:a16="http://schemas.microsoft.com/office/drawing/2014/main" id="{A88FFCAD-F662-4BF6-B260-CDC2C4224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49736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64B4FE-9B6D-432A-8759-C107712248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E80B87-70C2-450D-81A9-FC8B7D3FF5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93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F87D6E-460E-4A85-BCBC-BDAAFCB0B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75" y="811139"/>
            <a:ext cx="6865645" cy="509306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744285-00E8-4190-B0D5-F2D6D09955EF}"/>
              </a:ext>
            </a:extLst>
          </p:cNvPr>
          <p:cNvSpPr txBox="1"/>
          <p:nvPr/>
        </p:nvSpPr>
        <p:spPr>
          <a:xfrm>
            <a:off x="2095471" y="3779800"/>
            <a:ext cx="553998" cy="15835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wrap="square" rtlCol="0">
            <a:spAutoFit/>
          </a:bodyPr>
          <a:lstStyle/>
          <a:p>
            <a:r>
              <a:rPr lang="tr-TR" sz="2400" dirty="0"/>
              <a:t>Breslow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218092-FFF2-4D37-8038-5D1E0C4202E8}"/>
              </a:ext>
            </a:extLst>
          </p:cNvPr>
          <p:cNvSpPr txBox="1"/>
          <p:nvPr/>
        </p:nvSpPr>
        <p:spPr>
          <a:xfrm>
            <a:off x="3325087" y="3774611"/>
            <a:ext cx="923330" cy="15835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wrap="square" rtlCol="0">
            <a:spAutoFit/>
          </a:bodyPr>
          <a:lstStyle/>
          <a:p>
            <a:r>
              <a:rPr lang="tr-TR" sz="2400" dirty="0"/>
              <a:t>Tarone-</a:t>
            </a:r>
            <a:r>
              <a:rPr lang="tr-TR" sz="2400" dirty="0" err="1"/>
              <a:t>Ware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9FD33-55C8-4AD2-94DE-A42CB5262D0B}"/>
              </a:ext>
            </a:extLst>
          </p:cNvPr>
          <p:cNvSpPr txBox="1"/>
          <p:nvPr/>
        </p:nvSpPr>
        <p:spPr>
          <a:xfrm flipH="1">
            <a:off x="4746943" y="3960339"/>
            <a:ext cx="553998" cy="139780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wrap="square" rtlCol="0">
            <a:spAutoFit/>
          </a:bodyPr>
          <a:lstStyle/>
          <a:p>
            <a:r>
              <a:rPr lang="tr-TR" sz="2400" dirty="0" err="1"/>
              <a:t>Log-rank</a:t>
            </a:r>
            <a:endParaRPr lang="en-US" sz="2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C5ADD2-2C9A-4E29-B42C-4F9C2E3A2837}"/>
              </a:ext>
            </a:extLst>
          </p:cNvPr>
          <p:cNvSpPr/>
          <p:nvPr/>
        </p:nvSpPr>
        <p:spPr>
          <a:xfrm>
            <a:off x="3591827" y="931200"/>
            <a:ext cx="593773" cy="7776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AEC95C-6CB2-4667-AC15-C0AD3B8F20F2}"/>
              </a:ext>
            </a:extLst>
          </p:cNvPr>
          <p:cNvSpPr txBox="1"/>
          <p:nvPr/>
        </p:nvSpPr>
        <p:spPr>
          <a:xfrm>
            <a:off x="8058712" y="1276801"/>
            <a:ext cx="2482088" cy="3374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farklı modelden biri bile anlamlı olsa kabul edilebilir</a:t>
            </a:r>
          </a:p>
          <a:p>
            <a:endParaRPr lang="tr-TR" sz="2133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133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133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133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Grafikte düz çizgiler olayın görülmediği zamanlar</a:t>
            </a:r>
            <a:endParaRPr lang="en-US" sz="2133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9B69160A-E242-4880-967C-20F158489D34}"/>
              </a:ext>
            </a:extLst>
          </p:cNvPr>
          <p:cNvSpPr/>
          <p:nvPr/>
        </p:nvSpPr>
        <p:spPr>
          <a:xfrm>
            <a:off x="1193067" y="953800"/>
            <a:ext cx="1481776" cy="77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</p:spTree>
    <p:extLst>
      <p:ext uri="{BB962C8B-B14F-4D97-AF65-F5344CB8AC3E}">
        <p14:creationId xmlns:p14="http://schemas.microsoft.com/office/powerpoint/2010/main" val="381902698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ctrTitle"/>
          </p:nvPr>
        </p:nvSpPr>
        <p:spPr>
          <a:xfrm>
            <a:off x="2112000" y="2415933"/>
            <a:ext cx="7651133" cy="24512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tr-TR" sz="5333" i="1" dirty="0">
                <a:latin typeface="Poppins" panose="00000500000000000000" pitchFamily="2" charset="-94"/>
                <a:cs typeface="Poppins" panose="00000500000000000000" pitchFamily="2" charset="-94"/>
              </a:rPr>
              <a:t>COX REGRESYONU</a:t>
            </a:r>
            <a:endParaRPr sz="5333" i="1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73" name="Google Shape;73;p15"/>
          <p:cNvSpPr/>
          <p:nvPr/>
        </p:nvSpPr>
        <p:spPr>
          <a:xfrm>
            <a:off x="2549202" y="1955133"/>
            <a:ext cx="956919" cy="838500"/>
          </a:xfrm>
          <a:custGeom>
            <a:avLst/>
            <a:gdLst/>
            <a:ahLst/>
            <a:cxnLst/>
            <a:rect l="l" t="t" r="r" b="b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close/>
              </a:path>
            </a:pathLst>
          </a:custGeom>
          <a:solidFill>
            <a:srgbClr val="2A95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A95B7"/>
              </a:solidFill>
            </a:endParaRPr>
          </a:p>
        </p:txBody>
      </p:sp>
      <p:sp>
        <p:nvSpPr>
          <p:cNvPr id="74" name="Google Shape;74;p15"/>
          <p:cNvSpPr txBox="1">
            <a:spLocks noGrp="1"/>
          </p:cNvSpPr>
          <p:nvPr>
            <p:ph type="sldNum" idx="12"/>
          </p:nvPr>
        </p:nvSpPr>
        <p:spPr>
          <a:xfrm>
            <a:off x="11460400" y="6453000"/>
            <a:ext cx="731600" cy="40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94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20748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0E9C6-2A45-472E-9873-F64D70AA7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latin typeface="Poppins" panose="00000500000000000000" pitchFamily="2" charset="-94"/>
                <a:cs typeface="Poppins" panose="00000500000000000000" pitchFamily="2" charset="-94"/>
              </a:rPr>
              <a:t>Cox</a:t>
            </a:r>
            <a:r>
              <a:rPr lang="tr-TR" dirty="0">
                <a:latin typeface="Poppins" panose="00000500000000000000" pitchFamily="2" charset="-94"/>
                <a:cs typeface="Poppins" panose="00000500000000000000" pitchFamily="2" charset="-94"/>
              </a:rPr>
              <a:t> regresyonu</a:t>
            </a:r>
            <a:endParaRPr lang="en-US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0CE82-757F-465A-8372-C6D3A6094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333" y="1946200"/>
            <a:ext cx="4514267" cy="3667200"/>
          </a:xfrm>
        </p:spPr>
        <p:txBody>
          <a:bodyPr/>
          <a:lstStyle/>
          <a:p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Survival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analizinin devamı niteliğinde</a:t>
            </a:r>
          </a:p>
          <a:p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Survivale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etki eden faktörlerin inceler</a:t>
            </a:r>
          </a:p>
          <a:p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Analyze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Survival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---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Cox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regresyonu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06DFA-329A-4986-8F97-20B3FB22F0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95</a:t>
            </a:fld>
            <a:endParaRPr lang="en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21AC6FB-E05A-40F9-B4D2-1517847AA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8452"/>
          <a:stretch/>
        </p:blipFill>
        <p:spPr>
          <a:xfrm>
            <a:off x="5913601" y="758400"/>
            <a:ext cx="5052036" cy="5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855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BBE6E-A522-40B0-904C-BF4DC7C1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1B68F-BF74-421C-94FA-C05709CF0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EA4682-5CB4-4B44-A037-F734D6E622E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4A0B3-3884-4B5F-9F12-E730DFDA9A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96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0AA252-CF62-4A42-981C-8D817AA04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9" b="5419"/>
          <a:stretch/>
        </p:blipFill>
        <p:spPr>
          <a:xfrm>
            <a:off x="1526440" y="755355"/>
            <a:ext cx="8111960" cy="485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1300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4A2BC-8D0F-4689-923E-BDA7339D6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BD368-FED7-4AB7-8BDE-DDA93643C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9DF1AE-9856-4AA6-8CC5-82115A0714A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2C72D-7802-4DE2-AF9D-90AD4C2ECC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97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F86BE7-6B76-4271-9DBD-3F1B43F72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00" y="726207"/>
            <a:ext cx="10070401" cy="502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3848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9BCE7-C3A7-470D-87EC-ADA53A9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95F0E-F6B5-4DDE-8BA0-C36F266C6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5BBB9-C624-40FB-8819-F9C71930D86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8E60F4-2DBE-4E28-9070-5706A1A236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98</a:t>
            </a:fld>
            <a:endParaRPr lang="e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7B0A0A-D469-449D-9086-182FB5BC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460" y="949403"/>
            <a:ext cx="9723248" cy="466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7563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EB6E5-8A2D-4A78-BAC9-22D6E4ACD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29A85-E27E-4592-A0FB-8A5D4E6AF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AB46F5-F1F6-48E4-90CC-67D70197C27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54C4B-AE71-4A67-873D-5953B43D9C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99</a:t>
            </a:fld>
            <a:endParaRPr lang="e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EF01BE-134B-4C3F-8EC9-FF35E978B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60" y="748276"/>
            <a:ext cx="9361201" cy="47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21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2358</TotalTime>
  <Words>2107</Words>
  <Application>Microsoft Office PowerPoint</Application>
  <PresentationFormat>Geniş ekran</PresentationFormat>
  <Paragraphs>461</Paragraphs>
  <Slides>122</Slides>
  <Notes>21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122</vt:i4>
      </vt:variant>
    </vt:vector>
  </HeadingPairs>
  <TitlesOfParts>
    <vt:vector size="134" baseType="lpstr">
      <vt:lpstr>Arial</vt:lpstr>
      <vt:lpstr>Arial Rounded MT Bold</vt:lpstr>
      <vt:lpstr>Calibri</vt:lpstr>
      <vt:lpstr>Calibri Light</vt:lpstr>
      <vt:lpstr>Cambria Math</vt:lpstr>
      <vt:lpstr>Courier New</vt:lpstr>
      <vt:lpstr>Poppins</vt:lpstr>
      <vt:lpstr>Sniglet</vt:lpstr>
      <vt:lpstr>Times New Roman</vt:lpstr>
      <vt:lpstr>TimesNewRomanPSMT</vt:lpstr>
      <vt:lpstr>Wingdings</vt:lpstr>
      <vt:lpstr>Office Teması</vt:lpstr>
      <vt:lpstr>Temel İstatistik Bilgisi</vt:lpstr>
      <vt:lpstr>İstatistik Okuryazarlığı</vt:lpstr>
      <vt:lpstr>PowerPoint Sunusu</vt:lpstr>
      <vt:lpstr>MERKEZİ EĞİLİM ÖLÇÜLERİ-MEDYAN</vt:lpstr>
      <vt:lpstr>Medyan, 50.persentil</vt:lpstr>
      <vt:lpstr>MERKEZİ EĞİLİM ÖLÇÜLERİ-Tepe Değeri</vt:lpstr>
      <vt:lpstr>MERKEZİ EĞİLİM ÖLÇÜLERİ-Oran</vt:lpstr>
      <vt:lpstr>MERKEZİ EĞİLİM ÖLÇÜLERİ-Çeyrekler </vt:lpstr>
      <vt:lpstr>Örnek Tablo</vt:lpstr>
      <vt:lpstr>Örnek Figür</vt:lpstr>
      <vt:lpstr>Örnek Figür</vt:lpstr>
      <vt:lpstr>Aykırı değerler (Outliers)</vt:lpstr>
      <vt:lpstr>Aykırı değerler (Outliers)</vt:lpstr>
      <vt:lpstr>Box-plot Grafiğinde Aykırı değer (Outliers)</vt:lpstr>
      <vt:lpstr>PowerPoint Sunusu</vt:lpstr>
      <vt:lpstr>Standart Sapma (Standart Deviation)</vt:lpstr>
      <vt:lpstr>Standart Sapma (Standart Deviation)</vt:lpstr>
      <vt:lpstr>Çeyreklikler Arası Genişlik  Interquartile range (IQR)</vt:lpstr>
      <vt:lpstr>Grafik olarak Çeyreklerarası -IQR</vt:lpstr>
      <vt:lpstr>Box-plot Grafiğinde IQR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Bağımlı örneklemlerde t testi</vt:lpstr>
      <vt:lpstr>PowerPoint Sunusu</vt:lpstr>
      <vt:lpstr>Wilcoxon işaretli sıralar testi</vt:lpstr>
      <vt:lpstr>PowerPoint Sunusu</vt:lpstr>
      <vt:lpstr>Bağımsız örneklemlerde t-testi (Student t testi)</vt:lpstr>
      <vt:lpstr>PowerPoint Sunusu</vt:lpstr>
      <vt:lpstr>Mann-Whitney U testi  </vt:lpstr>
      <vt:lpstr>PowerPoint Sunusu</vt:lpstr>
      <vt:lpstr>Tek yönlü varyans analizi (One way ANOVA )</vt:lpstr>
      <vt:lpstr>PowerPoint Sunusu</vt:lpstr>
      <vt:lpstr>PowerPoint Sunusu</vt:lpstr>
      <vt:lpstr>PowerPoint Sunusu</vt:lpstr>
      <vt:lpstr>Kruskal Wallis analizi</vt:lpstr>
      <vt:lpstr>PowerPoint Sunusu</vt:lpstr>
      <vt:lpstr>PowerPoint Sunusu</vt:lpstr>
      <vt:lpstr>PowerPoint Sunusu</vt:lpstr>
      <vt:lpstr>Mc Nemar testi</vt:lpstr>
      <vt:lpstr>PowerPoint Sunusu</vt:lpstr>
      <vt:lpstr>Çoklu gruplarda ki-kare (χ² ) testi-iki grup</vt:lpstr>
      <vt:lpstr>PowerPoint Sunusu</vt:lpstr>
      <vt:lpstr>PowerPoint Sunusu</vt:lpstr>
      <vt:lpstr>PowerPoint Sunusu</vt:lpstr>
      <vt:lpstr>PowerPoint Sunusu</vt:lpstr>
      <vt:lpstr>PowerPoint Sunusu</vt:lpstr>
      <vt:lpstr>Çoklu gruplarda ki-kare (χ² ) testi-ikiden fazla bağımsız grup</vt:lpstr>
      <vt:lpstr>Posthoc ki-kare testi</vt:lpstr>
      <vt:lpstr>PowerPoint Sunusu</vt:lpstr>
      <vt:lpstr>Örnek</vt:lpstr>
      <vt:lpstr>KORELASYON ANALİZLERİ</vt:lpstr>
      <vt:lpstr>KORELASYON ANALİZİ</vt:lpstr>
      <vt:lpstr>Korelasyon analizi</vt:lpstr>
      <vt:lpstr>PowerPoint Sunusu</vt:lpstr>
      <vt:lpstr>Pearson mı Spearman mı ?</vt:lpstr>
      <vt:lpstr>Korelasyon katsayıları</vt:lpstr>
      <vt:lpstr>BİNARY (İKİLİ) LOJİSTİK REGRESYON</vt:lpstr>
      <vt:lpstr>Binary lojistik regresyon</vt:lpstr>
      <vt:lpstr>PowerPoint Sunusu</vt:lpstr>
      <vt:lpstr>PowerPoint Sunusu</vt:lpstr>
      <vt:lpstr>PowerPoint Sunusu</vt:lpstr>
      <vt:lpstr>PowerPoint Sunusu</vt:lpstr>
      <vt:lpstr>PowerPoint Sunusu</vt:lpstr>
      <vt:lpstr>ROC analizi (duyarlılık özgüllük analizi)</vt:lpstr>
      <vt:lpstr>PowerPoint Sunusu</vt:lpstr>
      <vt:lpstr>PowerPoint Sunusu</vt:lpstr>
      <vt:lpstr>PowerPoint Sunusu</vt:lpstr>
      <vt:lpstr>ROC tablosu</vt:lpstr>
      <vt:lpstr>SURVİVAL ANALİZİ-KAPLAN MEİER YÖNTEMİ</vt:lpstr>
      <vt:lpstr>Survival analizi (kaplan-meier yöntemi)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COX REGRESYONU</vt:lpstr>
      <vt:lpstr>Cox regresyonu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Güç Analizi</vt:lpstr>
      <vt:lpstr>PowerPoint Sunusu</vt:lpstr>
      <vt:lpstr>PowerPoint Sunusu</vt:lpstr>
      <vt:lpstr>Sıfır Hipotezi</vt:lpstr>
      <vt:lpstr>PowerPoint Sunusu</vt:lpstr>
      <vt:lpstr>PowerPoint Sunusu</vt:lpstr>
      <vt:lpstr>PowerPoint Sunusu</vt:lpstr>
      <vt:lpstr>PowerPoint Sunusu</vt:lpstr>
      <vt:lpstr>Güç-Power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Makaleler için İstatistik Bilgisi  ve  Makale Yorumlanması</dc:title>
  <dc:creator>Semih Basci</dc:creator>
  <cp:lastModifiedBy>Lenovo</cp:lastModifiedBy>
  <cp:revision>133</cp:revision>
  <dcterms:created xsi:type="dcterms:W3CDTF">2022-02-19T16:01:46Z</dcterms:created>
  <dcterms:modified xsi:type="dcterms:W3CDTF">2025-04-25T09:26:57Z</dcterms:modified>
</cp:coreProperties>
</file>